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>
        <p:scale>
          <a:sx n="60" d="100"/>
          <a:sy n="60" d="100"/>
        </p:scale>
        <p:origin x="-1752" y="-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07/01/2025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cid:f22d33cd-8e33-4662-8428-613ad22db5de" TargetMode="External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984" cy="5819140"/>
            <a:chOff x="9858106" y="2959100"/>
            <a:chExt cx="7372984" cy="5819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03494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5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8818" y="7581900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www.iepsa.gob.mx/</a:t>
            </a:r>
            <a:endParaRPr lang="es-MX" sz="3100" u="sng" dirty="0" smtClean="0"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351742" cy="7927522"/>
            <a:chOff x="4936258" y="2397578"/>
            <a:chExt cx="13351742" cy="7927522"/>
          </a:xfrm>
        </p:grpSpPr>
        <p:sp>
          <p:nvSpPr>
            <p:cNvPr id="3" name="object 3"/>
            <p:cNvSpPr/>
            <p:nvPr/>
          </p:nvSpPr>
          <p:spPr>
            <a:xfrm>
              <a:off x="13613130" y="6386481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9360" y="5466334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2926" y="1315214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9200" y="3201732"/>
            <a:ext cx="3464919" cy="16382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8983" y="3086100"/>
            <a:ext cx="2370617" cy="1999905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029200" y="293307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1102985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12896635" y="2987691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1066800" y="54824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8952297" y="2944528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5029200" y="54483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26 Rectángulo redondeado"/>
          <p:cNvSpPr/>
          <p:nvPr/>
        </p:nvSpPr>
        <p:spPr>
          <a:xfrm>
            <a:off x="8991600" y="54483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3352800" y="7886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0" name="25 Imagen" descr="Archivo:Logo INAH.png - Wikipedia, la enciclopedia libr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4167" r="6817" b="29166"/>
          <a:stretch/>
        </p:blipFill>
        <p:spPr bwMode="auto">
          <a:xfrm>
            <a:off x="5575827" y="3254443"/>
            <a:ext cx="2729973" cy="158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32 Imagen" descr="cid:f22d33cd-8e33-4662-8428-613ad22db5de"/>
          <p:cNvPicPr/>
          <p:nvPr/>
        </p:nvPicPr>
        <p:blipFill rotWithShape="1"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8" t="28000" b="18000"/>
          <a:stretch/>
        </p:blipFill>
        <p:spPr bwMode="auto">
          <a:xfrm>
            <a:off x="1600200" y="5829441"/>
            <a:ext cx="2820831" cy="1447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41 Imagen" descr="Login - Junta de Asistencia Privad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057900"/>
            <a:ext cx="3034150" cy="90186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49 Rectángulo redondeado"/>
          <p:cNvSpPr/>
          <p:nvPr/>
        </p:nvSpPr>
        <p:spPr>
          <a:xfrm>
            <a:off x="8153400" y="7886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918081" y="54483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7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40988" y="5904184"/>
            <a:ext cx="2864812" cy="1296716"/>
          </a:xfrm>
          <a:prstGeom prst="rect">
            <a:avLst/>
          </a:prstGeom>
        </p:spPr>
      </p:pic>
      <p:pic>
        <p:nvPicPr>
          <p:cNvPr id="44" name="43 Imagen" descr="BID – Banco Interamericano de Desarrollo – VC4A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5676900"/>
            <a:ext cx="2133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45 Imagen" descr="Manual de Identidad Institucional - El Colegio de Morelos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111821"/>
            <a:ext cx="2101958" cy="160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46 Imagen" descr="Universidad Abierta y a Distancia de México UNADM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8115301"/>
            <a:ext cx="2653150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Instituto Sonorense de Educación para los Adultos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7" y="3390900"/>
            <a:ext cx="3544503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19278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4o. Trimestre 2024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4773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4o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2024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22273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133514" y="228450"/>
            <a:ext cx="7747827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</a:rPr>
              <a:t>4o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2024</a:t>
            </a:r>
            <a:endParaRPr lang="es-MX" sz="3550" dirty="0">
              <a:latin typeface="Roboto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4145739" y="3162300"/>
            <a:ext cx="4160061" cy="57451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endParaRPr lang="es-MX" sz="800" dirty="0" smtClean="0">
              <a:solidFill>
                <a:schemeClr val="bg1"/>
              </a:solidFill>
              <a:latin typeface="Roboto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COMISIÓN NACIONAL DE LIBROS DE TEXTO GRATUITOS (CONALITEG)</a:t>
            </a:r>
            <a:endParaRPr sz="120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133514" y="1485900"/>
            <a:ext cx="4162216" cy="56707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FONDO DE CULTURA ECONÓMICA   </a:t>
            </a:r>
          </a:p>
          <a:p>
            <a:pPr marL="900000" marR="106680" indent="-949960" algn="ctr">
              <a:lnSpc>
                <a:spcPct val="116700"/>
              </a:lnSpc>
              <a:spcBef>
                <a:spcPts val="15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 (FCE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)</a:t>
            </a:r>
            <a:endParaRPr sz="1450" dirty="0">
              <a:solidFill>
                <a:schemeClr val="bg1"/>
              </a:solidFill>
              <a:latin typeface="Roboto"/>
              <a:cs typeface="Times New Roman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4133514" y="2095500"/>
            <a:ext cx="4161600" cy="465512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0"/>
              </a:spcBef>
            </a:pP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INSTITUTO NACIONAL 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DE ANTROPOLOGÍA E HISTORIA  </a:t>
            </a: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(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INAH)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4154925" y="2628900"/>
            <a:ext cx="4160061" cy="45140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>
                <a:solidFill>
                  <a:schemeClr val="bg1"/>
                </a:solidFill>
                <a:latin typeface="Roboto"/>
                <a:cs typeface="Times New Roman"/>
              </a:rPr>
              <a:t>INSTITUTO </a:t>
            </a: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SONORENSE DE EDUCACIÓN PARA LOS ADULTOS  (ISEA)</a:t>
            </a:r>
            <a:endParaRPr sz="145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144200" y="3800572"/>
            <a:ext cx="4161600" cy="58092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 anchor="ctr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r>
              <a:rPr lang="es-MX" sz="1450" dirty="0" smtClean="0"/>
              <a:t>UNIVERSIDAD PEDAGÓGICA NACIONAL    (UPN) </a:t>
            </a:r>
            <a:endParaRPr lang="es-MX" sz="1450" dirty="0"/>
          </a:p>
        </p:txBody>
      </p:sp>
      <p:sp>
        <p:nvSpPr>
          <p:cNvPr id="24" name="object 11"/>
          <p:cNvSpPr txBox="1"/>
          <p:nvPr/>
        </p:nvSpPr>
        <p:spPr>
          <a:xfrm>
            <a:off x="4157394" y="4457700"/>
            <a:ext cx="4161600" cy="63517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ESTADÍSTICA Y GEOGRAFÍA (INEGI)</a:t>
            </a:r>
            <a:endParaRPr lang="es-MX" sz="1200" dirty="0" smtClean="0">
              <a:solidFill>
                <a:schemeClr val="bg1"/>
              </a:solidFill>
              <a:latin typeface="Roboto"/>
              <a:cs typeface="Roboto"/>
            </a:endParaRPr>
          </a:p>
          <a:p>
            <a:pPr marL="1002665" marR="41275" indent="-949325" algn="ctr">
              <a:lnSpc>
                <a:spcPct val="116700"/>
              </a:lnSpc>
              <a:spcBef>
                <a:spcPts val="150"/>
              </a:spcBef>
            </a:pPr>
            <a:endParaRPr sz="800" dirty="0">
              <a:latin typeface="Roboto"/>
              <a:cs typeface="Roboto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4157394" y="5213100"/>
            <a:ext cx="4161600" cy="540000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JUNTA DE ASISTENCIA PRIVADA  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latin typeface="Roboto"/>
                <a:cs typeface="Times New Roman"/>
              </a:rPr>
              <a:t>(JAP)</a:t>
            </a:r>
            <a:endParaRPr sz="1450" dirty="0">
              <a:latin typeface="Roboto"/>
              <a:cs typeface="Roboto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144200" y="5829300"/>
            <a:ext cx="4161600" cy="58092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BANCO INTERAMERICANO DE DESARROLLO  </a:t>
            </a:r>
          </a:p>
          <a:p>
            <a:pPr>
              <a:spcBef>
                <a:spcPts val="4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(BID)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144200" y="6465096"/>
            <a:ext cx="4161600" cy="659604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 marL="72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EL COLEGIO DE MORELOS </a:t>
            </a:r>
          </a:p>
          <a:p>
            <a:pPr marL="72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 (COL MORELOS)</a:t>
            </a:r>
            <a:endParaRPr lang="es-MX" sz="1450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8991600" y="20193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8991600" y="26289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8991600" y="31623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8991600" y="37719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9006564" y="44577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8991600" y="50673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8991600" y="57531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8991600" y="65151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8991600" y="71247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4"/>
          <p:cNvSpPr txBox="1"/>
          <p:nvPr/>
        </p:nvSpPr>
        <p:spPr>
          <a:xfrm>
            <a:off x="9614848" y="17145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30,861,760.00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8991600" y="16383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49" name="object 23"/>
          <p:cNvSpPr txBox="1"/>
          <p:nvPr/>
        </p:nvSpPr>
        <p:spPr>
          <a:xfrm>
            <a:off x="9006564" y="27813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8991600" y="34671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1" name="object 23"/>
          <p:cNvSpPr txBox="1"/>
          <p:nvPr/>
        </p:nvSpPr>
        <p:spPr>
          <a:xfrm>
            <a:off x="8991600" y="40767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8991600" y="46863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3" name="object 23"/>
          <p:cNvSpPr txBox="1"/>
          <p:nvPr/>
        </p:nvSpPr>
        <p:spPr>
          <a:xfrm>
            <a:off x="8991600" y="54483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9006564" y="61341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9006564" y="68199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58" name="object 23"/>
          <p:cNvSpPr txBox="1"/>
          <p:nvPr/>
        </p:nvSpPr>
        <p:spPr>
          <a:xfrm>
            <a:off x="9006564" y="22479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61" name="object 24"/>
          <p:cNvSpPr txBox="1"/>
          <p:nvPr/>
        </p:nvSpPr>
        <p:spPr>
          <a:xfrm>
            <a:off x="9677400" y="23241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8,089,755.79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2" name="object 24"/>
          <p:cNvSpPr txBox="1"/>
          <p:nvPr/>
        </p:nvSpPr>
        <p:spPr>
          <a:xfrm>
            <a:off x="9662145" y="4125251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</a:t>
            </a:r>
            <a:r>
              <a:rPr lang="es-MX" sz="2000" b="1" spc="-15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580,171.83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3" name="object 24"/>
          <p:cNvSpPr txBox="1"/>
          <p:nvPr/>
        </p:nvSpPr>
        <p:spPr>
          <a:xfrm>
            <a:off x="9662145" y="28575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862,060.00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9662145" y="47625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372,450.00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5" name="object 24"/>
          <p:cNvSpPr txBox="1"/>
          <p:nvPr/>
        </p:nvSpPr>
        <p:spPr>
          <a:xfrm>
            <a:off x="9671853" y="34671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747,510.00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9706012" y="54483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222,050.00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7" name="object 24"/>
          <p:cNvSpPr txBox="1"/>
          <p:nvPr/>
        </p:nvSpPr>
        <p:spPr>
          <a:xfrm>
            <a:off x="9706012" y="68199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95,218.20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68" name="object 24"/>
          <p:cNvSpPr txBox="1"/>
          <p:nvPr/>
        </p:nvSpPr>
        <p:spPr>
          <a:xfrm>
            <a:off x="9706012" y="62103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163,579.00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114800" y="7200900"/>
            <a:ext cx="4161600" cy="65684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 marL="90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UNIVERSIDAD ABIERTA Y  A  DISTANCIA  DE MÉXICO (UNADM)</a:t>
            </a:r>
            <a:endParaRPr lang="es-MX" sz="145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114800" y="7886700"/>
            <a:ext cx="4161600" cy="656846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 marL="90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FIDEICOMISO PLUTARCO ELÍAS CALLES Y F. TORREBLANCA  (PLUTARCO)</a:t>
            </a:r>
            <a:endParaRPr lang="es-MX" sz="145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114800" y="8572500"/>
            <a:ext cx="4161600" cy="682495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33350" rIns="0" bIns="0" rtlCol="0">
            <a:spAutoFit/>
          </a:bodyPr>
          <a:lstStyle>
            <a:defPPr>
              <a:defRPr lang="es-MX"/>
            </a:defPPr>
            <a:lvl1pPr marL="3810" algn="ctr">
              <a:lnSpc>
                <a:spcPct val="100000"/>
              </a:lnSpc>
              <a:spcBef>
                <a:spcPts val="1050"/>
              </a:spcBef>
              <a:defRPr sz="1500" spc="-10">
                <a:solidFill>
                  <a:srgbClr val="FDFAFA"/>
                </a:solidFill>
                <a:latin typeface="Roboto"/>
                <a:cs typeface="Roboto"/>
              </a:defRPr>
            </a:lvl1pPr>
          </a:lstStyle>
          <a:p>
            <a:pPr marL="90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SECRETARÍA DE EDUCACIÓN PÚBLICA </a:t>
            </a:r>
          </a:p>
          <a:p>
            <a:pPr marL="900000" marR="106680" indent="-949960">
              <a:lnSpc>
                <a:spcPct val="116700"/>
              </a:lnSpc>
              <a:spcBef>
                <a:spcPts val="150"/>
              </a:spcBef>
            </a:pPr>
            <a:r>
              <a:rPr lang="es-MX" sz="1450" dirty="0" smtClean="0">
                <a:solidFill>
                  <a:schemeClr val="bg1"/>
                </a:solidFill>
                <a:cs typeface="Times New Roman"/>
              </a:rPr>
              <a:t> (SEP)</a:t>
            </a:r>
            <a:endParaRPr lang="es-MX" sz="1450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9067800" y="78105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9067800" y="84963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9067800" y="91821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ject 23"/>
          <p:cNvSpPr txBox="1"/>
          <p:nvPr/>
        </p:nvSpPr>
        <p:spPr>
          <a:xfrm>
            <a:off x="9027160" y="7435215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73" name="object 23"/>
          <p:cNvSpPr txBox="1"/>
          <p:nvPr/>
        </p:nvSpPr>
        <p:spPr>
          <a:xfrm>
            <a:off x="9027160" y="81153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74" name="object 23"/>
          <p:cNvSpPr txBox="1"/>
          <p:nvPr/>
        </p:nvSpPr>
        <p:spPr>
          <a:xfrm>
            <a:off x="9027160" y="8801100"/>
            <a:ext cx="19304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-50" dirty="0">
                <a:solidFill>
                  <a:srgbClr val="772D45"/>
                </a:solidFill>
                <a:latin typeface="Roboto"/>
                <a:cs typeface="Roboto"/>
              </a:rPr>
              <a:t>$</a:t>
            </a:r>
            <a:endParaRPr sz="2300" dirty="0">
              <a:latin typeface="Roboto"/>
              <a:cs typeface="Roboto"/>
            </a:endParaRPr>
          </a:p>
        </p:txBody>
      </p:sp>
      <p:sp>
        <p:nvSpPr>
          <p:cNvPr id="75" name="object 24"/>
          <p:cNvSpPr txBox="1"/>
          <p:nvPr/>
        </p:nvSpPr>
        <p:spPr>
          <a:xfrm>
            <a:off x="9767248" y="75057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37,870.40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76" name="object 24"/>
          <p:cNvSpPr txBox="1"/>
          <p:nvPr/>
        </p:nvSpPr>
        <p:spPr>
          <a:xfrm>
            <a:off x="9677400" y="81915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 34,050.00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77" name="object 24"/>
          <p:cNvSpPr txBox="1"/>
          <p:nvPr/>
        </p:nvSpPr>
        <p:spPr>
          <a:xfrm>
            <a:off x="9753600" y="8877300"/>
            <a:ext cx="4786952" cy="332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000" b="1" spc="-15" dirty="0" smtClean="0">
                <a:solidFill>
                  <a:srgbClr val="772D45"/>
                </a:solidFill>
                <a:latin typeface="Roboto"/>
                <a:cs typeface="Roboto"/>
              </a:rPr>
              <a:t>                           1,035.00</a:t>
            </a:r>
            <a:endParaRPr sz="20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337</Words>
  <Application>Microsoft Office PowerPoint</Application>
  <PresentationFormat>Personalizado</PresentationFormat>
  <Paragraphs>69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En el siguiente apartado encontrarás  información correspondiente a las VENTAS  FORMALIZADAS de IEPSA del  4o. Trimestre 2024</vt:lpstr>
      <vt:lpstr>(CIFRAS EXPRESADAS EN M.N.)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Luz Marina Berger Rodríguez</cp:lastModifiedBy>
  <cp:revision>155</cp:revision>
  <cp:lastPrinted>2024-07-08T17:43:50Z</cp:lastPrinted>
  <dcterms:created xsi:type="dcterms:W3CDTF">2022-10-05T17:02:29Z</dcterms:created>
  <dcterms:modified xsi:type="dcterms:W3CDTF">2025-01-07T23:31:39Z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