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D869"/>
    <a:srgbClr val="A40000"/>
    <a:srgbClr val="C0404C"/>
    <a:srgbClr val="5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612" y="114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 smtClean="0">
                <a:solidFill>
                  <a:srgbClr val="A50021"/>
                </a:solidFill>
              </a:rPr>
              <a:t>Presupuesto Total </a:t>
            </a:r>
            <a:r>
              <a:rPr lang="en-US" baseline="0" dirty="0" err="1" smtClean="0">
                <a:solidFill>
                  <a:srgbClr val="A50021"/>
                </a:solidFill>
              </a:rPr>
              <a:t>Asignado</a:t>
            </a:r>
            <a:r>
              <a:rPr lang="en-US" baseline="0" dirty="0" smtClean="0">
                <a:solidFill>
                  <a:srgbClr val="A50021"/>
                </a:solidFill>
              </a:rPr>
              <a:t> 793,038.0</a:t>
            </a:r>
          </a:p>
          <a:p>
            <a:pPr>
              <a:defRPr/>
            </a:pPr>
            <a:r>
              <a:rPr lang="en-US" baseline="0" dirty="0" smtClean="0">
                <a:solidFill>
                  <a:srgbClr val="A50021"/>
                </a:solidFill>
              </a:rPr>
              <a:t>Miles de Pesos </a:t>
            </a:r>
            <a:endParaRPr lang="en-US" dirty="0">
              <a:solidFill>
                <a:srgbClr val="A5002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rgbClr val="A5002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Hoja1!$A$2:$A$4</c:f>
              <c:strCache>
                <c:ptCount val="3"/>
                <c:pt idx="0">
                  <c:v>Programa O001</c:v>
                </c:pt>
                <c:pt idx="1">
                  <c:v>Programa M001</c:v>
                </c:pt>
                <c:pt idx="2">
                  <c:v>Programa E016</c:v>
                </c:pt>
              </c:strCache>
            </c:strRef>
          </c:cat>
          <c:val>
            <c:numRef>
              <c:f>Hoja1!$B$2:$B$4</c:f>
              <c:numCache>
                <c:formatCode>#,##0.00</c:formatCode>
                <c:ptCount val="3"/>
                <c:pt idx="0">
                  <c:v>4767</c:v>
                </c:pt>
                <c:pt idx="1">
                  <c:v>62381</c:v>
                </c:pt>
                <c:pt idx="2">
                  <c:v>725890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rgbClr val="A5002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 smtClean="0">
                <a:solidFill>
                  <a:srgbClr val="A50021"/>
                </a:solidFill>
              </a:rPr>
              <a:t>PRESUPUESTO AUTORIZADO,</a:t>
            </a:r>
            <a:r>
              <a:rPr lang="en-US" sz="1400" b="1" baseline="0" dirty="0" smtClean="0">
                <a:solidFill>
                  <a:srgbClr val="A50021"/>
                </a:solidFill>
              </a:rPr>
              <a:t> MODIFICADO Y EJERCIDO ENERO-JUNIO DEL EJERCICIO 2026. </a:t>
            </a:r>
          </a:p>
          <a:p>
            <a:pPr>
              <a:defRPr b="1">
                <a:solidFill>
                  <a:srgbClr val="A50021"/>
                </a:solidFill>
              </a:defRPr>
            </a:pPr>
            <a:r>
              <a:rPr lang="en-US" sz="1400" b="1" baseline="0" dirty="0" smtClean="0">
                <a:solidFill>
                  <a:srgbClr val="A50021"/>
                </a:solidFill>
              </a:rPr>
              <a:t>  Miles de Pesos</a:t>
            </a:r>
            <a:endParaRPr lang="en-US" sz="1400" b="1" dirty="0">
              <a:solidFill>
                <a:srgbClr val="A5002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rgbClr val="A50021"/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accent4">
            <a:lumMod val="20000"/>
            <a:lumOff val="80000"/>
          </a:schemeClr>
        </a:solidFill>
        <a:ln>
          <a:noFill/>
        </a:ln>
        <a:effectLst/>
        <a:sp3d/>
      </c:spPr>
    </c:floor>
    <c:sideWall>
      <c:thickness val="0"/>
      <c:spPr>
        <a:solidFill>
          <a:schemeClr val="accent4">
            <a:lumMod val="20000"/>
            <a:lumOff val="80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accent4">
            <a:lumMod val="20000"/>
            <a:lumOff val="80000"/>
          </a:schemeClr>
        </a:solidFill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Aprobado</c:v>
                </c:pt>
              </c:strCache>
            </c:strRef>
          </c:tx>
          <c:spPr>
            <a:solidFill>
              <a:srgbClr val="A50021"/>
            </a:solidFill>
            <a:ln>
              <a:noFill/>
            </a:ln>
            <a:effectLst/>
            <a:sp3d/>
          </c:spPr>
          <c:invertIfNegative val="0"/>
          <c:cat>
            <c:strRef>
              <c:f>Hoja1!$A$2:$A$4</c:f>
              <c:strCache>
                <c:ptCount val="3"/>
                <c:pt idx="0">
                  <c:v>Programa O001</c:v>
                </c:pt>
                <c:pt idx="1">
                  <c:v>Programa M001</c:v>
                </c:pt>
                <c:pt idx="2">
                  <c:v>Programa E016</c:v>
                </c:pt>
              </c:strCache>
            </c:strRef>
          </c:cat>
          <c:val>
            <c:numRef>
              <c:f>Hoja1!$B$2:$B$4</c:f>
              <c:numCache>
                <c:formatCode>#,##0.0</c:formatCode>
                <c:ptCount val="3"/>
                <c:pt idx="0">
                  <c:v>4767</c:v>
                </c:pt>
                <c:pt idx="1">
                  <c:v>62381</c:v>
                </c:pt>
                <c:pt idx="2">
                  <c:v>725890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Modificado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Hoja1!$A$2:$A$4</c:f>
              <c:strCache>
                <c:ptCount val="3"/>
                <c:pt idx="0">
                  <c:v>Programa O001</c:v>
                </c:pt>
                <c:pt idx="1">
                  <c:v>Programa M001</c:v>
                </c:pt>
                <c:pt idx="2">
                  <c:v>Programa E016</c:v>
                </c:pt>
              </c:strCache>
            </c:strRef>
          </c:cat>
          <c:val>
            <c:numRef>
              <c:f>Hoja1!$C$2:$C$4</c:f>
              <c:numCache>
                <c:formatCode>#,##0.0</c:formatCode>
                <c:ptCount val="3"/>
                <c:pt idx="0">
                  <c:v>4767</c:v>
                </c:pt>
                <c:pt idx="1">
                  <c:v>62381</c:v>
                </c:pt>
                <c:pt idx="2">
                  <c:v>725890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Ejercido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Hoja1!$A$2:$A$4</c:f>
              <c:strCache>
                <c:ptCount val="3"/>
                <c:pt idx="0">
                  <c:v>Programa O001</c:v>
                </c:pt>
                <c:pt idx="1">
                  <c:v>Programa M001</c:v>
                </c:pt>
                <c:pt idx="2">
                  <c:v>Programa E016</c:v>
                </c:pt>
              </c:strCache>
            </c:strRef>
          </c:cat>
          <c:val>
            <c:numRef>
              <c:f>Hoja1!$D$2:$D$4</c:f>
              <c:numCache>
                <c:formatCode>#,##0.0</c:formatCode>
                <c:ptCount val="3"/>
                <c:pt idx="0">
                  <c:v>1491.4</c:v>
                </c:pt>
                <c:pt idx="1">
                  <c:v>8696.7999999999993</c:v>
                </c:pt>
                <c:pt idx="2">
                  <c:v>209157.5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0976296"/>
        <c:axId val="350972376"/>
        <c:axId val="0"/>
      </c:bar3DChart>
      <c:catAx>
        <c:axId val="350976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A50021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50972376"/>
        <c:crosses val="autoZero"/>
        <c:auto val="1"/>
        <c:lblAlgn val="ctr"/>
        <c:lblOffset val="100"/>
        <c:noMultiLvlLbl val="0"/>
      </c:catAx>
      <c:valAx>
        <c:axId val="350972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50976296"/>
        <c:crosses val="autoZero"/>
        <c:crossBetween val="between"/>
      </c:valAx>
      <c:spPr>
        <a:gradFill>
          <a:gsLst>
            <a:gs pos="0">
              <a:schemeClr val="accent4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840024710427098"/>
          <c:y val="0.92986474467768587"/>
          <c:w val="0.26917314980548329"/>
          <c:h val="4.28524468488413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A50021"/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0.4323</cdr:x>
      <cdr:y>0.5</cdr:y>
    </cdr:from>
    <cdr:to>
      <cdr:x>0.52873</cdr:x>
      <cdr:y>0.58998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3513747" y="1762881"/>
          <a:ext cx="783783" cy="3172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dirty="0" smtClean="0">
              <a:latin typeface="Bahnschrift SemiCondensed" panose="020B0502040204020203" pitchFamily="34" charset="0"/>
            </a:rPr>
            <a:t>725,890.0</a:t>
          </a:r>
          <a:endParaRPr lang="es-MX" sz="1100" dirty="0">
            <a:latin typeface="Bahnschrift SemiCondensed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0.50757</cdr:x>
      <cdr:y>0.23708</cdr:y>
    </cdr:from>
    <cdr:to>
      <cdr:x>0.60821</cdr:x>
      <cdr:y>0.30853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4125546" y="835903"/>
          <a:ext cx="818002" cy="2519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dirty="0" smtClean="0">
              <a:latin typeface="Bahnschrift SemiCondensed" panose="020B0502040204020203" pitchFamily="34" charset="0"/>
            </a:rPr>
            <a:t>62,381.0</a:t>
          </a:r>
          <a:endParaRPr lang="es-MX" sz="1100" dirty="0" smtClean="0">
            <a:latin typeface="Bahnschrift SemiCondensed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0.44818</cdr:x>
      <cdr:y>0.1718</cdr:y>
    </cdr:from>
    <cdr:to>
      <cdr:x>0.51936</cdr:x>
      <cdr:y>0.23571</cdr:y>
    </cdr:to>
    <cdr:sp macro="" textlink="">
      <cdr:nvSpPr>
        <cdr:cNvPr id="4" name="CuadroTexto 3"/>
        <cdr:cNvSpPr txBox="1"/>
      </cdr:nvSpPr>
      <cdr:spPr>
        <a:xfrm xmlns:a="http://schemas.openxmlformats.org/drawingml/2006/main">
          <a:off x="3642839" y="605731"/>
          <a:ext cx="578552" cy="225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dirty="0" smtClean="0">
              <a:latin typeface="Bahnschrift SemiCondensed" panose="020B0502040204020203" pitchFamily="34" charset="0"/>
            </a:rPr>
            <a:t>4,767.0</a:t>
          </a:r>
          <a:endParaRPr lang="es-MX" sz="1100" dirty="0">
            <a:latin typeface="Bahnschrift SemiCondensed" panose="020B0502040204020203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0.18057</cdr:x>
      <cdr:y>0.76276</cdr:y>
    </cdr:from>
    <cdr:to>
      <cdr:x>0.26107</cdr:x>
      <cdr:y>0.8122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1402164" y="3814740"/>
          <a:ext cx="625094" cy="2472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sz="1100" dirty="0" smtClean="0">
              <a:latin typeface="Bahnschrift SemiBold SemiConden" panose="020B0502040204020203" pitchFamily="34" charset="0"/>
            </a:rPr>
            <a:t>4,767.0</a:t>
          </a:r>
          <a:endParaRPr lang="es-MX" sz="1100" dirty="0">
            <a:latin typeface="Bahnschrift SemiBold SemiConden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0.26107</cdr:x>
      <cdr:y>0.76133</cdr:y>
    </cdr:from>
    <cdr:to>
      <cdr:x>0.34892</cdr:x>
      <cdr:y>0.81786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2027258" y="3807565"/>
          <a:ext cx="682168" cy="2827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sz="1100" dirty="0" smtClean="0">
              <a:latin typeface="Bahnschrift SemiBold SemiConden" panose="020B0502040204020203" pitchFamily="34" charset="0"/>
            </a:rPr>
            <a:t>4,767.0</a:t>
          </a:r>
          <a:endParaRPr lang="es-MX" sz="1100" dirty="0">
            <a:latin typeface="Bahnschrift SemiBold SemiConden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0.33309</cdr:x>
      <cdr:y>0.76388</cdr:y>
    </cdr:from>
    <cdr:to>
      <cdr:x>0.4172</cdr:x>
      <cdr:y>0.81108</cdr:y>
    </cdr:to>
    <cdr:sp macro="" textlink="">
      <cdr:nvSpPr>
        <cdr:cNvPr id="4" name="CuadroTexto 3"/>
        <cdr:cNvSpPr txBox="1"/>
      </cdr:nvSpPr>
      <cdr:spPr>
        <a:xfrm xmlns:a="http://schemas.openxmlformats.org/drawingml/2006/main">
          <a:off x="2586454" y="3820341"/>
          <a:ext cx="653126" cy="2360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sz="1100" dirty="0" smtClean="0">
              <a:latin typeface="Bahnschrift SemiBold SemiConden" panose="020B0502040204020203" pitchFamily="34" charset="0"/>
            </a:rPr>
            <a:t>1,491.4</a:t>
          </a:r>
          <a:endParaRPr lang="es-MX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28232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74690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64135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63144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2405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55356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01462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44286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75631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59239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26270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48909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26" y="323685"/>
            <a:ext cx="2002827" cy="600046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4987" y="204653"/>
            <a:ext cx="2002827" cy="719078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3140825" y="3500438"/>
            <a:ext cx="5910349" cy="1015663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>
                <a:solidFill>
                  <a:srgbClr val="A50021"/>
                </a:solidFill>
              </a:rPr>
              <a:t>PRESUPUESTO AUTORIZADO, MODIFICADO Y EJERCIDO POR PROGRAMA PRESUPUESTARIO ENERO JUNIO DEL EJERCICIO 2026.</a:t>
            </a:r>
            <a:endParaRPr lang="es-MX" sz="2000" b="1" dirty="0">
              <a:solidFill>
                <a:srgbClr val="A50021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301553" y="1571105"/>
            <a:ext cx="7689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A50021"/>
                </a:solidFill>
              </a:rPr>
              <a:t>IMPRESORA Y ENCUADERNADORA PROGRESO, S.A. DE C.V.</a:t>
            </a:r>
            <a:endParaRPr lang="es-MX" sz="2400" b="1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917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88" y="370957"/>
            <a:ext cx="1993998" cy="60004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811" y="370957"/>
            <a:ext cx="1670802" cy="600046"/>
          </a:xfrm>
          <a:prstGeom prst="rect">
            <a:avLst/>
          </a:prstGeom>
        </p:spPr>
      </p:pic>
      <p:sp>
        <p:nvSpPr>
          <p:cNvPr id="4" name="Conector 3"/>
          <p:cNvSpPr/>
          <p:nvPr/>
        </p:nvSpPr>
        <p:spPr>
          <a:xfrm>
            <a:off x="1822579" y="2858278"/>
            <a:ext cx="2892490" cy="3023118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" name="Conector 4"/>
          <p:cNvSpPr/>
          <p:nvPr/>
        </p:nvSpPr>
        <p:spPr>
          <a:xfrm>
            <a:off x="4715069" y="2858278"/>
            <a:ext cx="2892490" cy="3023118"/>
          </a:xfrm>
          <a:prstGeom prst="flowChartConnector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rgbClr val="C00000"/>
              </a:solidFill>
            </a:endParaRPr>
          </a:p>
        </p:txBody>
      </p:sp>
      <p:sp>
        <p:nvSpPr>
          <p:cNvPr id="6" name="Conector 5"/>
          <p:cNvSpPr/>
          <p:nvPr/>
        </p:nvSpPr>
        <p:spPr>
          <a:xfrm>
            <a:off x="7607559" y="2861389"/>
            <a:ext cx="2892490" cy="3023118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2" name="Flecha curvada hacia abajo 11"/>
          <p:cNvSpPr/>
          <p:nvPr/>
        </p:nvSpPr>
        <p:spPr>
          <a:xfrm>
            <a:off x="6548845" y="2153816"/>
            <a:ext cx="2315237" cy="775996"/>
          </a:xfrm>
          <a:prstGeom prst="curvedDownArrow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3" name="Flecha curvada hacia arriba 12"/>
          <p:cNvSpPr/>
          <p:nvPr/>
        </p:nvSpPr>
        <p:spPr>
          <a:xfrm>
            <a:off x="3778898" y="5797420"/>
            <a:ext cx="2071396" cy="612710"/>
          </a:xfrm>
          <a:prstGeom prst="curvedUpArrow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1996921" y="3779909"/>
            <a:ext cx="24504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 smtClean="0"/>
              <a:t>Presupuesto Autorizado por la Secretaría de Hacienda y Crédito Público (SHCP)</a:t>
            </a:r>
            <a:endParaRPr lang="es-MX" sz="1600" dirty="0"/>
          </a:p>
        </p:txBody>
      </p:sp>
      <p:sp>
        <p:nvSpPr>
          <p:cNvPr id="15" name="CuadroTexto 14"/>
          <p:cNvSpPr txBox="1"/>
          <p:nvPr/>
        </p:nvSpPr>
        <p:spPr>
          <a:xfrm>
            <a:off x="4976723" y="3779909"/>
            <a:ext cx="2450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 smtClean="0">
                <a:solidFill>
                  <a:schemeClr val="bg1"/>
                </a:solidFill>
              </a:rPr>
              <a:t>A través del Presupuesto de Egresos de la Federación 2026 (PEF)</a:t>
            </a:r>
            <a:endParaRPr lang="es-MX" sz="1600" dirty="0">
              <a:solidFill>
                <a:schemeClr val="bg1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7828581" y="3750906"/>
            <a:ext cx="24504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 smtClean="0"/>
              <a:t>Publicado en el Diario Oficial de la Federación (DOF) el 21 de noviembre de 2025</a:t>
            </a:r>
            <a:endParaRPr lang="es-MX" sz="1600" dirty="0"/>
          </a:p>
        </p:txBody>
      </p:sp>
    </p:spTree>
    <p:extLst>
      <p:ext uri="{BB962C8B-B14F-4D97-AF65-F5344CB8AC3E}">
        <p14:creationId xmlns:p14="http://schemas.microsoft.com/office/powerpoint/2010/main" val="3440756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150681" y="670980"/>
            <a:ext cx="589063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rgbClr val="A50021"/>
                </a:solidFill>
              </a:rPr>
              <a:t>Presupuesto Autorizado Ejercicio 2026 por Programa Presupuestario</a:t>
            </a:r>
          </a:p>
          <a:p>
            <a:pPr algn="ctr"/>
            <a:r>
              <a:rPr lang="es-MX" sz="2000" b="1" dirty="0" smtClean="0">
                <a:solidFill>
                  <a:srgbClr val="A50021"/>
                </a:solidFill>
              </a:rPr>
              <a:t>Miles de Pesos</a:t>
            </a:r>
            <a:endParaRPr lang="es-MX" sz="2000" b="1" dirty="0">
              <a:solidFill>
                <a:srgbClr val="A5002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895781" y="5847575"/>
            <a:ext cx="5955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i="0" u="none" strike="noStrike" baseline="0" dirty="0" smtClean="0">
                <a:solidFill>
                  <a:srgbClr val="A50021"/>
                </a:solidFill>
                <a:latin typeface="Montserrat-Bold"/>
              </a:rPr>
              <a:t>Fuente</a:t>
            </a:r>
            <a:r>
              <a:rPr lang="es-MX" i="0" u="none" strike="noStrike" baseline="0" dirty="0" smtClean="0">
                <a:solidFill>
                  <a:srgbClr val="A50021"/>
                </a:solidFill>
                <a:latin typeface="Montserrat-Bold"/>
              </a:rPr>
              <a:t>: </a:t>
            </a:r>
            <a:r>
              <a:rPr lang="es-MX" i="0" u="none" strike="noStrike" baseline="0" dirty="0" smtClean="0">
                <a:solidFill>
                  <a:srgbClr val="A50021"/>
                </a:solidFill>
                <a:latin typeface="Montserrat-Regular"/>
              </a:rPr>
              <a:t>Presupuesto de Egresos de la Federación 2026</a:t>
            </a:r>
            <a:endParaRPr lang="es-MX" dirty="0">
              <a:solidFill>
                <a:srgbClr val="A50021"/>
              </a:solidFill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88" y="370957"/>
            <a:ext cx="1993998" cy="600046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811" y="370957"/>
            <a:ext cx="1670802" cy="600046"/>
          </a:xfrm>
          <a:prstGeom prst="rect">
            <a:avLst/>
          </a:prstGeom>
        </p:spPr>
      </p:pic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2439965424"/>
              </p:ext>
            </p:extLst>
          </p:nvPr>
        </p:nvGraphicFramePr>
        <p:xfrm>
          <a:off x="2032000" y="2025952"/>
          <a:ext cx="8128000" cy="352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80169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1054043415"/>
              </p:ext>
            </p:extLst>
          </p:nvPr>
        </p:nvGraphicFramePr>
        <p:xfrm>
          <a:off x="2352764" y="1150154"/>
          <a:ext cx="7765143" cy="50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88" y="370957"/>
            <a:ext cx="1993998" cy="600046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5811" y="370957"/>
            <a:ext cx="1670802" cy="600046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5879217" y="4826914"/>
            <a:ext cx="7122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 smtClean="0">
                <a:latin typeface="Bahnschrift SemiCondensed" panose="020B0502040204020203" pitchFamily="34" charset="0"/>
              </a:rPr>
              <a:t>62,381.0</a:t>
            </a:r>
            <a:endParaRPr lang="es-MX" sz="1100" dirty="0">
              <a:latin typeface="Bahnschrift SemiCondensed" panose="020B0502040204020203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392457" y="4826914"/>
            <a:ext cx="7024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 smtClean="0">
                <a:latin typeface="Bahnschrift SemiCondensed" panose="020B0502040204020203" pitchFamily="34" charset="0"/>
              </a:rPr>
              <a:t>62,381.0</a:t>
            </a:r>
            <a:endParaRPr lang="es-MX" sz="1100" dirty="0">
              <a:latin typeface="Bahnschrift SemiCondensed" panose="020B0502040204020203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878327" y="4960614"/>
            <a:ext cx="7412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 smtClean="0">
                <a:latin typeface="Bahnschrift SemiCondensed" panose="020B0502040204020203" pitchFamily="34" charset="0"/>
              </a:rPr>
              <a:t>8,696.8</a:t>
            </a:r>
            <a:endParaRPr lang="es-MX" sz="1100" dirty="0">
              <a:latin typeface="Bahnschrift SemiCondensed" panose="020B0502040204020203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619602" y="2251660"/>
            <a:ext cx="6997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 smtClean="0">
                <a:latin typeface="Bahnschrift SemiCondensed" panose="020B0502040204020203" pitchFamily="34" charset="0"/>
              </a:rPr>
              <a:t>725,890.0</a:t>
            </a:r>
            <a:endParaRPr lang="es-MX" sz="1100" dirty="0">
              <a:latin typeface="Bahnschrift SemiCondensed" panose="020B0502040204020203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8388433" y="2251660"/>
            <a:ext cx="774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 smtClean="0">
                <a:latin typeface="Bahnschrift SemiCondensed" panose="020B0502040204020203" pitchFamily="34" charset="0"/>
              </a:rPr>
              <a:t>725,890.0</a:t>
            </a:r>
            <a:endParaRPr lang="es-MX" sz="1100" dirty="0">
              <a:latin typeface="Bahnschrift SemiCondensed" panose="020B0502040204020203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8894691" y="4210096"/>
            <a:ext cx="7640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 smtClean="0">
                <a:latin typeface="Bahnschrift SemiCondensed" panose="020B0502040204020203" pitchFamily="34" charset="0"/>
              </a:rPr>
              <a:t>209,157.5</a:t>
            </a:r>
            <a:endParaRPr lang="es-MX" sz="1100" dirty="0">
              <a:latin typeface="Bahnschrift SemiCondensed" panose="020B0502040204020203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7137918" y="6447453"/>
            <a:ext cx="48612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 smtClean="0">
                <a:solidFill>
                  <a:srgbClr val="A50021"/>
                </a:solidFill>
              </a:rPr>
              <a:t>F</a:t>
            </a:r>
            <a:r>
              <a:rPr lang="es-MX" sz="1100" b="1" dirty="0" smtClean="0">
                <a:solidFill>
                  <a:srgbClr val="A50021"/>
                </a:solidFill>
              </a:rPr>
              <a:t>uente</a:t>
            </a:r>
            <a:r>
              <a:rPr lang="es-MX" sz="1100" dirty="0" smtClean="0">
                <a:solidFill>
                  <a:srgbClr val="A50021"/>
                </a:solidFill>
              </a:rPr>
              <a:t>: Presupuesto de Egresos de la Federación 2026 e Información Propia.</a:t>
            </a:r>
            <a:endParaRPr lang="es-MX" sz="11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0742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134</Words>
  <Application>Microsoft Office PowerPoint</Application>
  <PresentationFormat>Panorámica</PresentationFormat>
  <Paragraphs>25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2" baseType="lpstr">
      <vt:lpstr>Arial</vt:lpstr>
      <vt:lpstr>Bahnschrift SemiBold SemiConden</vt:lpstr>
      <vt:lpstr>Bahnschrift SemiCondensed</vt:lpstr>
      <vt:lpstr>Calibri</vt:lpstr>
      <vt:lpstr>Calibri Light</vt:lpstr>
      <vt:lpstr>Montserrat-Bold</vt:lpstr>
      <vt:lpstr>Montserrat-Regular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Raúl Eduardo Hernández Ramírez</dc:creator>
  <cp:lastModifiedBy>Raúl Eduardo Hernández Ramírez</cp:lastModifiedBy>
  <cp:revision>48</cp:revision>
  <dcterms:created xsi:type="dcterms:W3CDTF">2025-03-21T18:39:16Z</dcterms:created>
  <dcterms:modified xsi:type="dcterms:W3CDTF">2026-07-23T22:39:03Z</dcterms:modified>
</cp:coreProperties>
</file>