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D869"/>
    <a:srgbClr val="A40000"/>
    <a:srgbClr val="C0404C"/>
    <a:srgbClr val="5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38" y="378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rgbClr val="A50021"/>
                </a:solidFill>
              </a:rPr>
              <a:t>Presupuesto Total Asignado 576,498.5</a:t>
            </a:r>
          </a:p>
          <a:p>
            <a:pPr>
              <a:defRPr/>
            </a:pPr>
            <a:r>
              <a:rPr lang="en-US" baseline="0" dirty="0" smtClean="0">
                <a:solidFill>
                  <a:srgbClr val="A50021"/>
                </a:solidFill>
              </a:rPr>
              <a:t>Miles de Pesos </a:t>
            </a:r>
            <a:endParaRPr lang="en-US" dirty="0">
              <a:solidFill>
                <a:srgbClr val="A5002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rgbClr val="A5002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Hoja1!$A$2:$A$4</c:f>
              <c:strCache>
                <c:ptCount val="3"/>
                <c:pt idx="0">
                  <c:v>Programa O001</c:v>
                </c:pt>
                <c:pt idx="1">
                  <c:v>Programa M001</c:v>
                </c:pt>
                <c:pt idx="2">
                  <c:v>Programa E016</c:v>
                </c:pt>
              </c:strCache>
            </c:strRef>
          </c:cat>
          <c:val>
            <c:numRef>
              <c:f>Hoja1!$B$2:$B$4</c:f>
              <c:numCache>
                <c:formatCode>#,##0.00</c:formatCode>
                <c:ptCount val="3"/>
                <c:pt idx="0">
                  <c:v>4297.5</c:v>
                </c:pt>
                <c:pt idx="1">
                  <c:v>70697</c:v>
                </c:pt>
                <c:pt idx="2">
                  <c:v>501504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A5002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>
                <a:solidFill>
                  <a:srgbClr val="A50021"/>
                </a:solidFill>
              </a:rPr>
              <a:t>PRESUPUESTO AUTORIZADO,</a:t>
            </a:r>
            <a:r>
              <a:rPr lang="en-US" sz="1400" b="1" baseline="0" dirty="0" smtClean="0">
                <a:solidFill>
                  <a:srgbClr val="A50021"/>
                </a:solidFill>
              </a:rPr>
              <a:t> MODIFICADO Y EJERCIDO EN EL EJERCICIO 2024.   Miles de Pesos</a:t>
            </a:r>
            <a:endParaRPr lang="en-US" sz="1400" b="1" dirty="0">
              <a:solidFill>
                <a:srgbClr val="A5002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A50021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floor>
    <c:side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Aprobado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Programa O001</c:v>
                </c:pt>
                <c:pt idx="1">
                  <c:v>Programa M001</c:v>
                </c:pt>
                <c:pt idx="2">
                  <c:v>Programa E016</c:v>
                </c:pt>
              </c:strCache>
            </c:strRef>
          </c:cat>
          <c:val>
            <c:numRef>
              <c:f>Hoja1!$B$2:$B$4</c:f>
              <c:numCache>
                <c:formatCode>#,##0.0</c:formatCode>
                <c:ptCount val="3"/>
                <c:pt idx="0">
                  <c:v>4297.5</c:v>
                </c:pt>
                <c:pt idx="1">
                  <c:v>70697</c:v>
                </c:pt>
                <c:pt idx="2">
                  <c:v>501504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Modificado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Programa O001</c:v>
                </c:pt>
                <c:pt idx="1">
                  <c:v>Programa M001</c:v>
                </c:pt>
                <c:pt idx="2">
                  <c:v>Programa E016</c:v>
                </c:pt>
              </c:strCache>
            </c:strRef>
          </c:cat>
          <c:val>
            <c:numRef>
              <c:f>Hoja1!$C$2:$C$4</c:f>
              <c:numCache>
                <c:formatCode>#,##0.0</c:formatCode>
                <c:ptCount val="3"/>
                <c:pt idx="0">
                  <c:v>4660.6000000000004</c:v>
                </c:pt>
                <c:pt idx="1">
                  <c:v>45141.9</c:v>
                </c:pt>
                <c:pt idx="2">
                  <c:v>906458.2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Ejercido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Programa O001</c:v>
                </c:pt>
                <c:pt idx="1">
                  <c:v>Programa M001</c:v>
                </c:pt>
                <c:pt idx="2">
                  <c:v>Programa E016</c:v>
                </c:pt>
              </c:strCache>
            </c:strRef>
          </c:cat>
          <c:val>
            <c:numRef>
              <c:f>Hoja1!$D$2:$D$4</c:f>
              <c:numCache>
                <c:formatCode>#,##0.0</c:formatCode>
                <c:ptCount val="3"/>
                <c:pt idx="0">
                  <c:v>4059.8</c:v>
                </c:pt>
                <c:pt idx="1">
                  <c:v>20210.8</c:v>
                </c:pt>
                <c:pt idx="2">
                  <c:v>991863.7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6786040"/>
        <c:axId val="346782120"/>
        <c:axId val="0"/>
      </c:bar3DChart>
      <c:catAx>
        <c:axId val="346786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A5002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6782120"/>
        <c:crosses val="autoZero"/>
        <c:auto val="1"/>
        <c:lblAlgn val="ctr"/>
        <c:lblOffset val="100"/>
        <c:noMultiLvlLbl val="0"/>
      </c:catAx>
      <c:valAx>
        <c:axId val="346782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6786040"/>
        <c:crosses val="autoZero"/>
        <c:crossBetween val="between"/>
      </c:valAx>
      <c:spPr>
        <a:gradFill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40024710427098"/>
          <c:y val="0.92986474467768587"/>
          <c:w val="0.26917314980548329"/>
          <c:h val="4.28524468488413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A50021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0.53865</cdr:x>
      <cdr:y>0.51306</cdr:y>
    </cdr:from>
    <cdr:to>
      <cdr:x>0.63508</cdr:x>
      <cdr:y>0.60304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4378131" y="1808929"/>
          <a:ext cx="783771" cy="317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dirty="0" smtClean="0">
              <a:latin typeface="Bahnschrift SemiCondensed" panose="020B0502040204020203" pitchFamily="34" charset="0"/>
            </a:rPr>
            <a:t>501</a:t>
          </a:r>
          <a:r>
            <a:rPr lang="es-MX" sz="1100" dirty="0" smtClean="0">
              <a:latin typeface="Bahnschrift SemiCondensed" panose="020B0502040204020203" pitchFamily="34" charset="0"/>
            </a:rPr>
            <a:t>,504.0</a:t>
          </a:r>
          <a:endParaRPr lang="es-MX" sz="1100" dirty="0">
            <a:latin typeface="Bahnschrift SemiCondensed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0.56084</cdr:x>
      <cdr:y>0.27281</cdr:y>
    </cdr:from>
    <cdr:to>
      <cdr:x>0.66148</cdr:x>
      <cdr:y>0.34426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4558523" y="961861"/>
          <a:ext cx="817983" cy="2519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dirty="0" smtClean="0">
              <a:latin typeface="Bahnschrift SemiCondensed" panose="020B0502040204020203" pitchFamily="34" charset="0"/>
            </a:rPr>
            <a:t>70</a:t>
          </a:r>
          <a:r>
            <a:rPr lang="es-MX" sz="1100" dirty="0" smtClean="0">
              <a:latin typeface="Bahnschrift SemiCondensed" panose="020B0502040204020203" pitchFamily="34" charset="0"/>
            </a:rPr>
            <a:t>,697.0</a:t>
          </a:r>
          <a:endParaRPr lang="es-MX" sz="1100" dirty="0">
            <a:latin typeface="Bahnschrift SemiCondensed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0.4514</cdr:x>
      <cdr:y>0.24085</cdr:y>
    </cdr:from>
    <cdr:to>
      <cdr:x>0.52258</cdr:x>
      <cdr:y>0.30477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3669005" y="849164"/>
          <a:ext cx="578497" cy="225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dirty="0" smtClean="0">
              <a:latin typeface="Bahnschrift SemiCondensed" panose="020B0502040204020203" pitchFamily="34" charset="0"/>
            </a:rPr>
            <a:t>4</a:t>
          </a:r>
          <a:r>
            <a:rPr lang="es-MX" sz="1100" dirty="0" smtClean="0">
              <a:latin typeface="Bahnschrift SemiCondensed" panose="020B0502040204020203" pitchFamily="34" charset="0"/>
            </a:rPr>
            <a:t>,297.5</a:t>
          </a:r>
          <a:endParaRPr lang="es-MX" sz="1100" dirty="0">
            <a:latin typeface="Bahnschrift SemiCondensed" panose="020B05020402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0.19253</cdr:x>
      <cdr:y>0.76475</cdr:y>
    </cdr:from>
    <cdr:to>
      <cdr:x>0.27303</cdr:x>
      <cdr:y>0.81419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1494985" y="3824686"/>
          <a:ext cx="625139" cy="2472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4,297.5</a:t>
          </a:r>
          <a:endParaRPr lang="es-MX" sz="1100" dirty="0">
            <a:latin typeface="Bahnschrift SemiBold SemiConden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0.26569</cdr:x>
      <cdr:y>0.74835</cdr:y>
    </cdr:from>
    <cdr:to>
      <cdr:x>0.35354</cdr:x>
      <cdr:y>0.80488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2063096" y="3742633"/>
          <a:ext cx="682179" cy="282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4.660.6</a:t>
          </a:r>
          <a:endParaRPr lang="es-MX" sz="1100" dirty="0">
            <a:latin typeface="Bahnschrift SemiBold SemiConden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0.32711</cdr:x>
      <cdr:y>0.77548</cdr:y>
    </cdr:from>
    <cdr:to>
      <cdr:x>0.41122</cdr:x>
      <cdr:y>0.82268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2540019" y="3878329"/>
          <a:ext cx="653126" cy="23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4,059.8</a:t>
          </a:r>
          <a:endParaRPr lang="es-MX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823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46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413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314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40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535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146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428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563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5923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627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162A-B3C8-4E73-8640-3A206A2640B0}" type="datetimeFigureOut">
              <a:rPr lang="es-MX" smtClean="0"/>
              <a:t>21/03/2025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65FE5-2535-4A2F-849C-B7DF58708BA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890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26" y="323685"/>
            <a:ext cx="2002827" cy="600046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4987" y="204653"/>
            <a:ext cx="2002827" cy="719078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3140825" y="3500438"/>
            <a:ext cx="5910349" cy="1015663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A50021"/>
                </a:solidFill>
              </a:rPr>
              <a:t>PRESUPUESTO </a:t>
            </a:r>
            <a:r>
              <a:rPr lang="es-MX" sz="2000" b="1" dirty="0" smtClean="0">
                <a:solidFill>
                  <a:srgbClr val="A50021"/>
                </a:solidFill>
              </a:rPr>
              <a:t>AUTORIZADO, </a:t>
            </a:r>
            <a:r>
              <a:rPr lang="es-MX" sz="2000" b="1" dirty="0" smtClean="0">
                <a:solidFill>
                  <a:srgbClr val="A50021"/>
                </a:solidFill>
              </a:rPr>
              <a:t>MODIFICADO Y EJERCIDO </a:t>
            </a:r>
            <a:r>
              <a:rPr lang="es-MX" sz="2000" b="1" dirty="0" smtClean="0">
                <a:solidFill>
                  <a:srgbClr val="A50021"/>
                </a:solidFill>
              </a:rPr>
              <a:t>POR PROGRAMA PRESUPUESTARIO ENERO </a:t>
            </a:r>
            <a:r>
              <a:rPr lang="es-MX" sz="2000" b="1" dirty="0" smtClean="0">
                <a:solidFill>
                  <a:srgbClr val="A50021"/>
                </a:solidFill>
              </a:rPr>
              <a:t>DICIEMBRE </a:t>
            </a:r>
            <a:r>
              <a:rPr lang="es-MX" sz="2000" b="1" dirty="0" smtClean="0">
                <a:solidFill>
                  <a:srgbClr val="A50021"/>
                </a:solidFill>
              </a:rPr>
              <a:t>DEL EJERCICIO </a:t>
            </a:r>
            <a:r>
              <a:rPr lang="es-MX" sz="2000" b="1" dirty="0" smtClean="0">
                <a:solidFill>
                  <a:srgbClr val="A50021"/>
                </a:solidFill>
              </a:rPr>
              <a:t>2024.</a:t>
            </a:r>
            <a:endParaRPr lang="es-MX" sz="2000" b="1" dirty="0">
              <a:solidFill>
                <a:srgbClr val="A50021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301553" y="1571105"/>
            <a:ext cx="768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rgbClr val="A50021"/>
                </a:solidFill>
              </a:rPr>
              <a:t>IMPRESORA Y ENCUADERNADORA PROGRESO, S.A. DE C.V.</a:t>
            </a:r>
            <a:endParaRPr lang="es-MX" sz="24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17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sp>
        <p:nvSpPr>
          <p:cNvPr id="4" name="Conector 3"/>
          <p:cNvSpPr/>
          <p:nvPr/>
        </p:nvSpPr>
        <p:spPr>
          <a:xfrm>
            <a:off x="1822579" y="2858278"/>
            <a:ext cx="2892490" cy="3023118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Conector 4"/>
          <p:cNvSpPr/>
          <p:nvPr/>
        </p:nvSpPr>
        <p:spPr>
          <a:xfrm>
            <a:off x="4715069" y="2858278"/>
            <a:ext cx="2892490" cy="3023118"/>
          </a:xfrm>
          <a:prstGeom prst="flowChartConnector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6" name="Conector 5"/>
          <p:cNvSpPr/>
          <p:nvPr/>
        </p:nvSpPr>
        <p:spPr>
          <a:xfrm>
            <a:off x="7607559" y="2861389"/>
            <a:ext cx="2892490" cy="3023118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Flecha curvada hacia abajo 11"/>
          <p:cNvSpPr/>
          <p:nvPr/>
        </p:nvSpPr>
        <p:spPr>
          <a:xfrm>
            <a:off x="6548845" y="2153816"/>
            <a:ext cx="2315237" cy="775996"/>
          </a:xfrm>
          <a:prstGeom prst="curvedDownArrow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3" name="Flecha curvada hacia arriba 12"/>
          <p:cNvSpPr/>
          <p:nvPr/>
        </p:nvSpPr>
        <p:spPr>
          <a:xfrm>
            <a:off x="3778898" y="5797420"/>
            <a:ext cx="2071396" cy="612710"/>
          </a:xfrm>
          <a:prstGeom prst="curvedUpArrow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996921" y="3779909"/>
            <a:ext cx="245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Presupuesto Autorizado por la Secretaría de Hacienda y Crédito Público (SHCP)</a:t>
            </a:r>
            <a:endParaRPr lang="es-MX" sz="16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976723" y="3779909"/>
            <a:ext cx="2450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A través del Presupuesto de Egresos de la Federación 2024 (PEF)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7828581" y="3750906"/>
            <a:ext cx="245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Publicado en el Diario Oficial de la Federación (DOF) el 25 de noviembre de 2023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440756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150681" y="670980"/>
            <a:ext cx="589063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A50021"/>
                </a:solidFill>
              </a:rPr>
              <a:t>Presupuesto </a:t>
            </a:r>
            <a:r>
              <a:rPr lang="es-MX" sz="2800" b="1" dirty="0" smtClean="0">
                <a:solidFill>
                  <a:srgbClr val="A50021"/>
                </a:solidFill>
              </a:rPr>
              <a:t>Autorizado </a:t>
            </a:r>
            <a:r>
              <a:rPr lang="es-MX" sz="2800" b="1" dirty="0" smtClean="0">
                <a:solidFill>
                  <a:srgbClr val="A50021"/>
                </a:solidFill>
              </a:rPr>
              <a:t>Ejercicio </a:t>
            </a:r>
            <a:r>
              <a:rPr lang="es-MX" sz="2800" b="1" dirty="0" smtClean="0">
                <a:solidFill>
                  <a:srgbClr val="A50021"/>
                </a:solidFill>
              </a:rPr>
              <a:t>2024 por Programa Presupuestario</a:t>
            </a:r>
          </a:p>
          <a:p>
            <a:pPr algn="ctr"/>
            <a:r>
              <a:rPr lang="es-MX" sz="2000" b="1" dirty="0" smtClean="0">
                <a:solidFill>
                  <a:srgbClr val="A50021"/>
                </a:solidFill>
              </a:rPr>
              <a:t>Miles de Pesos</a:t>
            </a:r>
            <a:endParaRPr lang="es-MX" sz="2000" b="1" dirty="0">
              <a:solidFill>
                <a:srgbClr val="A5002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895781" y="5847575"/>
            <a:ext cx="5968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0" u="none" strike="noStrike" baseline="0" dirty="0" smtClean="0">
                <a:solidFill>
                  <a:srgbClr val="A50021"/>
                </a:solidFill>
                <a:latin typeface="Montserrat-Bold"/>
              </a:rPr>
              <a:t>Fuente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Bold"/>
              </a:rPr>
              <a:t>: 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Regular"/>
              </a:rPr>
              <a:t>Presupuesto de Egresos de la Federación 2024</a:t>
            </a:r>
            <a:endParaRPr lang="es-MX" dirty="0">
              <a:solidFill>
                <a:srgbClr val="A50021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1067836151"/>
              </p:ext>
            </p:extLst>
          </p:nvPr>
        </p:nvGraphicFramePr>
        <p:xfrm>
          <a:off x="2032000" y="2025952"/>
          <a:ext cx="8128000" cy="352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80169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988564154"/>
              </p:ext>
            </p:extLst>
          </p:nvPr>
        </p:nvGraphicFramePr>
        <p:xfrm>
          <a:off x="2386562" y="1184988"/>
          <a:ext cx="7765143" cy="50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5869470" y="4792438"/>
            <a:ext cx="7122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70,697.0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413240" y="4878250"/>
            <a:ext cx="603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45,141.9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854373" y="5009055"/>
            <a:ext cx="6624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20,210.8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753740" y="3423982"/>
            <a:ext cx="6997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501,504.0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8210939" y="2115464"/>
            <a:ext cx="7744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906,458.2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888444" y="1853854"/>
            <a:ext cx="7640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latin typeface="Bahnschrift SemiCondensed" panose="020B0502040204020203" pitchFamily="34" charset="0"/>
              </a:rPr>
              <a:t>991,863.7</a:t>
            </a:r>
            <a:endParaRPr lang="es-MX" sz="1100" dirty="0">
              <a:latin typeface="Bahnschrift SemiCondensed" panose="020B0502040204020203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137918" y="6447453"/>
            <a:ext cx="48612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rgbClr val="A50021"/>
                </a:solidFill>
              </a:rPr>
              <a:t>F</a:t>
            </a:r>
            <a:r>
              <a:rPr lang="es-MX" sz="1100" b="1" dirty="0" smtClean="0">
                <a:solidFill>
                  <a:srgbClr val="A50021"/>
                </a:solidFill>
              </a:rPr>
              <a:t>uente</a:t>
            </a:r>
            <a:r>
              <a:rPr lang="es-MX" sz="1100" dirty="0" smtClean="0">
                <a:solidFill>
                  <a:srgbClr val="A50021"/>
                </a:solidFill>
              </a:rPr>
              <a:t>: Presupuesto de Egresos de la Federación 2024 e Información Propia.</a:t>
            </a:r>
            <a:endParaRPr lang="es-MX" sz="1100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074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133</Words>
  <Application>Microsoft Office PowerPoint</Application>
  <PresentationFormat>Panorámica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Bahnschrift SemiBold SemiConden</vt:lpstr>
      <vt:lpstr>Bahnschrift SemiCondensed</vt:lpstr>
      <vt:lpstr>Calibri</vt:lpstr>
      <vt:lpstr>Calibri Light</vt:lpstr>
      <vt:lpstr>Montserrat-Bold</vt:lpstr>
      <vt:lpstr>Montserrat-Regular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Raúl Eduardo Hernández Ramírez</dc:creator>
  <cp:lastModifiedBy>Raúl Eduardo Hernández Ramírez</cp:lastModifiedBy>
  <cp:revision>27</cp:revision>
  <dcterms:created xsi:type="dcterms:W3CDTF">2025-03-21T18:39:16Z</dcterms:created>
  <dcterms:modified xsi:type="dcterms:W3CDTF">2025-03-21T23:14:55Z</dcterms:modified>
</cp:coreProperties>
</file>