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D869"/>
    <a:srgbClr val="A40000"/>
    <a:srgbClr val="C0404C"/>
    <a:srgbClr val="5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612" y="114"/>
      </p:cViewPr>
      <p:guideLst>
        <p:guide orient="horz" pos="2205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Hoja_de_c_lculo_de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Hoja_de_c_lculo_de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rgbClr val="A50021"/>
                </a:solidFill>
              </a:rPr>
              <a:t>Presupuesto Total </a:t>
            </a:r>
            <a:r>
              <a:rPr lang="en-US" baseline="0" dirty="0" err="1" smtClean="0">
                <a:solidFill>
                  <a:srgbClr val="A50021"/>
                </a:solidFill>
              </a:rPr>
              <a:t>Asignado</a:t>
            </a:r>
            <a:r>
              <a:rPr lang="en-US" baseline="0" dirty="0" smtClean="0">
                <a:solidFill>
                  <a:srgbClr val="A50021"/>
                </a:solidFill>
              </a:rPr>
              <a:t> 793,038.0</a:t>
            </a:r>
          </a:p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>
                <a:solidFill>
                  <a:srgbClr val="A50021"/>
                </a:solidFill>
              </a:rPr>
              <a:t>Miles de Pesos </a:t>
            </a:r>
            <a:endParaRPr lang="en-US" dirty="0">
              <a:solidFill>
                <a:srgbClr val="A5002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dPt>
            <c:idx val="0"/>
            <c:bubble3D val="0"/>
            <c:spPr>
              <a:solidFill>
                <a:schemeClr val="accent4">
                  <a:lumMod val="40000"/>
                  <a:lumOff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rgbClr val="A5002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ln w="28575">
                <a:solidFill>
                  <a:schemeClr val="bg1"/>
                </a:solidFill>
              </a:ln>
            </c:spPr>
          </c:dPt>
          <c:cat>
            <c:strRef>
              <c:f>Hoja1!$A$2:$A$5</c:f>
              <c:strCache>
                <c:ptCount val="4"/>
                <c:pt idx="0">
                  <c:v>Capítulo 1000 Servicios Personales</c:v>
                </c:pt>
                <c:pt idx="1">
                  <c:v>Capítulo 2000 Materiales y Suministros</c:v>
                </c:pt>
                <c:pt idx="2">
                  <c:v>Capítulo 3000 Servicios Generales</c:v>
                </c:pt>
                <c:pt idx="3">
                  <c:v>Capítulo 7000 Inversiones Financieras y Otras Provisiones </c:v>
                </c:pt>
              </c:strCache>
            </c:strRef>
          </c:cat>
          <c:val>
            <c:numRef>
              <c:f>Hoja1!$B$2:$B$5</c:f>
              <c:numCache>
                <c:formatCode>#,##0.00</c:formatCode>
                <c:ptCount val="4"/>
                <c:pt idx="0">
                  <c:v>90870</c:v>
                </c:pt>
                <c:pt idx="1">
                  <c:v>422257</c:v>
                </c:pt>
                <c:pt idx="2">
                  <c:v>275911</c:v>
                </c:pt>
                <c:pt idx="3" formatCode="General">
                  <c:v>4000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rgbClr val="A50021"/>
                </a:solidFill>
                <a:latin typeface="+mn-lt"/>
                <a:ea typeface="+mn-ea"/>
                <a:cs typeface="+mn-cs"/>
              </a:defRPr>
            </a:pPr>
            <a:r>
              <a:rPr lang="en-US" sz="1400" b="1" dirty="0" smtClean="0">
                <a:solidFill>
                  <a:srgbClr val="A50021"/>
                </a:solidFill>
              </a:rPr>
              <a:t>PRESUPUESTO AUTORIZADO,</a:t>
            </a:r>
            <a:r>
              <a:rPr lang="en-US" sz="1400" b="1" baseline="0" dirty="0" smtClean="0">
                <a:solidFill>
                  <a:srgbClr val="A50021"/>
                </a:solidFill>
              </a:rPr>
              <a:t> MODIFICADO Y EJERCIDO </a:t>
            </a:r>
            <a:r>
              <a:rPr lang="en-US" sz="1400" b="1" baseline="0" dirty="0" smtClean="0">
                <a:solidFill>
                  <a:srgbClr val="A50021"/>
                </a:solidFill>
              </a:rPr>
              <a:t>ENERO-JUNIO </a:t>
            </a:r>
            <a:r>
              <a:rPr lang="en-US" sz="1400" b="1" baseline="0" dirty="0" smtClean="0">
                <a:solidFill>
                  <a:srgbClr val="A50021"/>
                </a:solidFill>
              </a:rPr>
              <a:t>DEL EJERCICIO 2026.   Miles de Pesos</a:t>
            </a:r>
            <a:endParaRPr lang="en-US" sz="1400" b="1" dirty="0">
              <a:solidFill>
                <a:srgbClr val="A50021"/>
              </a:solid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  <a:sp3d/>
      </c:spPr>
    </c:floor>
    <c:sideWall>
      <c:thickness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  <a:sp3d/>
      </c:spPr>
    </c:sideWall>
    <c:backWall>
      <c:thickness val="0"/>
      <c:spPr>
        <a:solidFill>
          <a:schemeClr val="accent4">
            <a:lumMod val="20000"/>
            <a:lumOff val="80000"/>
          </a:schemeClr>
        </a:solidFill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Aprobado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  <a:sp3d/>
          </c:spPr>
          <c:invertIfNegative val="0"/>
          <c:cat>
            <c:strRef>
              <c:f>Hoja1!$A$2:$A$5</c:f>
              <c:strCache>
                <c:ptCount val="4"/>
                <c:pt idx="0">
                  <c:v>Capítulo 1000 Servicios Personales</c:v>
                </c:pt>
                <c:pt idx="1">
                  <c:v>Capítulo 2000 Materiales y Suministros</c:v>
                </c:pt>
                <c:pt idx="2">
                  <c:v>Capítulo 3000 Servicios Generales</c:v>
                </c:pt>
                <c:pt idx="3">
                  <c:v>Capítulo 7000 Inversiones Financieras y Otras Provisiones</c:v>
                </c:pt>
              </c:strCache>
            </c:strRef>
          </c:cat>
          <c:val>
            <c:numRef>
              <c:f>Hoja1!$B$2:$B$5</c:f>
              <c:numCache>
                <c:formatCode>#,##0.0</c:formatCode>
                <c:ptCount val="4"/>
                <c:pt idx="0">
                  <c:v>90870</c:v>
                </c:pt>
                <c:pt idx="1">
                  <c:v>422257</c:v>
                </c:pt>
                <c:pt idx="2">
                  <c:v>275911</c:v>
                </c:pt>
                <c:pt idx="3">
                  <c:v>4000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Modificado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Hoja1!$A$2:$A$5</c:f>
              <c:strCache>
                <c:ptCount val="4"/>
                <c:pt idx="0">
                  <c:v>Capítulo 1000 Servicios Personales</c:v>
                </c:pt>
                <c:pt idx="1">
                  <c:v>Capítulo 2000 Materiales y Suministros</c:v>
                </c:pt>
                <c:pt idx="2">
                  <c:v>Capítulo 3000 Servicios Generales</c:v>
                </c:pt>
                <c:pt idx="3">
                  <c:v>Capítulo 7000 Inversiones Financieras y Otras Provisiones</c:v>
                </c:pt>
              </c:strCache>
            </c:strRef>
          </c:cat>
          <c:val>
            <c:numRef>
              <c:f>Hoja1!$C$2:$C$5</c:f>
              <c:numCache>
                <c:formatCode>#,##0.0</c:formatCode>
                <c:ptCount val="4"/>
                <c:pt idx="0">
                  <c:v>90870</c:v>
                </c:pt>
                <c:pt idx="1">
                  <c:v>422257</c:v>
                </c:pt>
                <c:pt idx="2">
                  <c:v>275911</c:v>
                </c:pt>
                <c:pt idx="3">
                  <c:v>4000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Ejercido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Hoja1!$A$2:$A$5</c:f>
              <c:strCache>
                <c:ptCount val="4"/>
                <c:pt idx="0">
                  <c:v>Capítulo 1000 Servicios Personales</c:v>
                </c:pt>
                <c:pt idx="1">
                  <c:v>Capítulo 2000 Materiales y Suministros</c:v>
                </c:pt>
                <c:pt idx="2">
                  <c:v>Capítulo 3000 Servicios Generales</c:v>
                </c:pt>
                <c:pt idx="3">
                  <c:v>Capítulo 7000 Inversiones Financieras y Otras Provisiones</c:v>
                </c:pt>
              </c:strCache>
            </c:strRef>
          </c:cat>
          <c:val>
            <c:numRef>
              <c:f>Hoja1!$D$2:$D$5</c:f>
              <c:numCache>
                <c:formatCode>#,##0.0</c:formatCode>
                <c:ptCount val="4"/>
                <c:pt idx="0">
                  <c:v>36677.199999999997</c:v>
                </c:pt>
                <c:pt idx="1">
                  <c:v>87345.2</c:v>
                </c:pt>
                <c:pt idx="2">
                  <c:v>95323.199999999997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48376680"/>
        <c:axId val="348377856"/>
        <c:axId val="0"/>
      </c:bar3DChart>
      <c:catAx>
        <c:axId val="348376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A50021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8377856"/>
        <c:crosses val="autoZero"/>
        <c:auto val="1"/>
        <c:lblAlgn val="ctr"/>
        <c:lblOffset val="100"/>
        <c:noMultiLvlLbl val="0"/>
      </c:catAx>
      <c:valAx>
        <c:axId val="3483778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8376680"/>
        <c:crosses val="autoZero"/>
        <c:crossBetween val="between"/>
      </c:valAx>
      <c:spPr>
        <a:gradFill>
          <a:gsLst>
            <a:gs pos="0">
              <a:schemeClr val="accent4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6840024710427098"/>
          <c:y val="0.92986474467768587"/>
          <c:w val="0.36144872026181618"/>
          <c:h val="4.28524468488413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rgbClr val="A50021"/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0.51079</cdr:x>
      <cdr:y>0.3945</cdr:y>
    </cdr:from>
    <cdr:to>
      <cdr:x>0.60722</cdr:x>
      <cdr:y>0.48448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4151724" y="1390916"/>
          <a:ext cx="783783" cy="3172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1100" dirty="0" smtClean="0">
              <a:latin typeface="Bahnschrift SemiCondensed" panose="020B0502040204020203" pitchFamily="34" charset="0"/>
            </a:rPr>
            <a:t>422,257.0</a:t>
          </a:r>
        </a:p>
        <a:p xmlns:a="http://schemas.openxmlformats.org/drawingml/2006/main">
          <a:endParaRPr lang="es-MX" sz="1100" dirty="0">
            <a:latin typeface="Bahnschrift SemiCondensed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0.5</cdr:x>
      <cdr:y>0.22588</cdr:y>
    </cdr:from>
    <cdr:to>
      <cdr:x>0.58663</cdr:x>
      <cdr:y>0.29734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4064000" y="796400"/>
          <a:ext cx="704129" cy="2519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1100" dirty="0" smtClean="0">
              <a:latin typeface="Bahnschrift SemiCondensed" panose="020B0502040204020203" pitchFamily="34" charset="0"/>
            </a:rPr>
            <a:t>90,870.0</a:t>
          </a:r>
        </a:p>
        <a:p xmlns:a="http://schemas.openxmlformats.org/drawingml/2006/main">
          <a:endParaRPr lang="es-MX" sz="1100" dirty="0">
            <a:latin typeface="Bahnschrift SemiCondensed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0.43694</cdr:x>
      <cdr:y>0.20888</cdr:y>
    </cdr:from>
    <cdr:to>
      <cdr:x>0.54715</cdr:x>
      <cdr:y>0.27281</cdr:y>
    </cdr:to>
    <cdr:sp macro="" textlink="">
      <cdr:nvSpPr>
        <cdr:cNvPr id="4" name="CuadroTexto 3"/>
        <cdr:cNvSpPr txBox="1"/>
      </cdr:nvSpPr>
      <cdr:spPr>
        <a:xfrm xmlns:a="http://schemas.openxmlformats.org/drawingml/2006/main">
          <a:off x="3551421" y="736459"/>
          <a:ext cx="895787" cy="2254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sz="1100" dirty="0" smtClean="0">
              <a:latin typeface="Bahnschrift SemiCondensed" panose="020B0502040204020203" pitchFamily="34" charset="0"/>
            </a:rPr>
            <a:t>4,000.0</a:t>
          </a:r>
        </a:p>
        <a:p xmlns:a="http://schemas.openxmlformats.org/drawingml/2006/main">
          <a:endParaRPr lang="es-MX" sz="1100" dirty="0">
            <a:latin typeface="Bahnschrift SemiCondensed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0.37656</cdr:x>
      <cdr:y>0.34331</cdr:y>
    </cdr:from>
    <cdr:to>
      <cdr:x>0.48677</cdr:x>
      <cdr:y>0.40724</cdr:y>
    </cdr:to>
    <cdr:sp macro="" textlink="">
      <cdr:nvSpPr>
        <cdr:cNvPr id="5" name="CuadroTexto 3"/>
        <cdr:cNvSpPr txBox="1"/>
      </cdr:nvSpPr>
      <cdr:spPr>
        <a:xfrm xmlns:a="http://schemas.openxmlformats.org/drawingml/2006/main">
          <a:off x="3060652" y="1210425"/>
          <a:ext cx="895787" cy="22540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MX" sz="1100" dirty="0" smtClean="0">
              <a:latin typeface="Bahnschrift SemiCondensed" panose="020B0502040204020203" pitchFamily="34" charset="0"/>
            </a:rPr>
            <a:t>275,911.0</a:t>
          </a:r>
        </a:p>
        <a:p xmlns:a="http://schemas.openxmlformats.org/drawingml/2006/main">
          <a:endParaRPr lang="es-MX" sz="1100" dirty="0">
            <a:latin typeface="Bahnschrift SemiCondensed" panose="020B0502040204020203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0.15292</cdr:x>
      <cdr:y>0.59114</cdr:y>
    </cdr:from>
    <cdr:to>
      <cdr:x>0.24433</cdr:x>
      <cdr:y>0.64058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1187461" y="2956438"/>
          <a:ext cx="709812" cy="2472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dirty="0" smtClean="0">
              <a:latin typeface="Bahnschrift SemiBold SemiConden" panose="020B0502040204020203" pitchFamily="34" charset="0"/>
            </a:rPr>
            <a:t>90,870.0</a:t>
          </a:r>
        </a:p>
        <a:p xmlns:a="http://schemas.openxmlformats.org/drawingml/2006/main">
          <a:endParaRPr lang="es-MX" dirty="0" smtClean="0">
            <a:latin typeface="Bahnschrift SemiBold SemiConden" panose="020B0502040204020203" pitchFamily="34" charset="0"/>
          </a:endParaRPr>
        </a:p>
        <a:p xmlns:a="http://schemas.openxmlformats.org/drawingml/2006/main">
          <a:endParaRPr lang="es-MX" sz="1100" dirty="0">
            <a:latin typeface="Bahnschrift SemiBold SemiConden" panose="020B0502040204020203" pitchFamily="34" charset="0"/>
          </a:endParaRPr>
        </a:p>
      </cdr:txBody>
    </cdr:sp>
  </cdr:relSizeAnchor>
  <cdr:relSizeAnchor xmlns:cdr="http://schemas.openxmlformats.org/drawingml/2006/chartDrawing">
    <cdr:from>
      <cdr:x>0.23022</cdr:x>
      <cdr:y>0.58971</cdr:y>
    </cdr:from>
    <cdr:to>
      <cdr:x>0.33461</cdr:x>
      <cdr:y>0.64624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1787694" y="2949263"/>
          <a:ext cx="810603" cy="2827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dirty="0" smtClean="0">
              <a:latin typeface="Bahnschrift SemiBold SemiConden" panose="020B0502040204020203" pitchFamily="34" charset="0"/>
            </a:rPr>
            <a:t>90,870.0</a:t>
          </a:r>
        </a:p>
      </cdr:txBody>
    </cdr:sp>
  </cdr:relSizeAnchor>
  <cdr:relSizeAnchor xmlns:cdr="http://schemas.openxmlformats.org/drawingml/2006/chartDrawing">
    <cdr:from>
      <cdr:x>0.26729</cdr:x>
      <cdr:y>0.66468</cdr:y>
    </cdr:from>
    <cdr:to>
      <cdr:x>0.3514</cdr:x>
      <cdr:y>0.71188</cdr:y>
    </cdr:to>
    <cdr:sp macro="" textlink="">
      <cdr:nvSpPr>
        <cdr:cNvPr id="4" name="CuadroTexto 3"/>
        <cdr:cNvSpPr txBox="1"/>
      </cdr:nvSpPr>
      <cdr:spPr>
        <a:xfrm xmlns:a="http://schemas.openxmlformats.org/drawingml/2006/main">
          <a:off x="2075560" y="3324178"/>
          <a:ext cx="653126" cy="23605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MX" dirty="0" smtClean="0">
              <a:latin typeface="Bahnschrift SemiBold SemiConden" panose="020B0502040204020203" pitchFamily="34" charset="0"/>
            </a:rPr>
            <a:t>36,677.2</a:t>
          </a:r>
          <a:endParaRPr lang="es-MX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28232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574690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764135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63144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62405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955356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2014623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442864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8756311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45923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2627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7162A-B3C8-4E73-8640-3A206A2640B0}" type="datetimeFigureOut">
              <a:rPr lang="es-MX" smtClean="0"/>
              <a:t>23/07/2026</a:t>
            </a:fld>
            <a:endParaRPr lang="es-MX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5FE5-2535-4A2F-849C-B7DF58708BA2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948909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26" y="323685"/>
            <a:ext cx="2002827" cy="600046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74987" y="204653"/>
            <a:ext cx="2002827" cy="719078"/>
          </a:xfrm>
          <a:prstGeom prst="rect">
            <a:avLst/>
          </a:prstGeom>
        </p:spPr>
      </p:pic>
      <p:sp>
        <p:nvSpPr>
          <p:cNvPr id="15" name="CuadroTexto 14"/>
          <p:cNvSpPr txBox="1"/>
          <p:nvPr/>
        </p:nvSpPr>
        <p:spPr>
          <a:xfrm>
            <a:off x="3140825" y="3500438"/>
            <a:ext cx="5910349" cy="1015663"/>
          </a:xfrm>
          <a:prstGeom prst="rect">
            <a:avLst/>
          </a:prstGeom>
          <a:gradFill>
            <a:gsLst>
              <a:gs pos="0">
                <a:schemeClr val="accent4">
                  <a:lumMod val="20000"/>
                  <a:lumOff val="8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 smtClean="0">
                <a:solidFill>
                  <a:srgbClr val="A50021"/>
                </a:solidFill>
              </a:rPr>
              <a:t>PRESUPUESTO AUTORIZADO, MODIFICADO Y EJERCIDO POR CAPÍTULO DE GASTO ENERO JUNIO EJERCICIO 2026.</a:t>
            </a:r>
            <a:endParaRPr lang="es-MX" sz="2000" b="1" dirty="0">
              <a:solidFill>
                <a:srgbClr val="A50021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2301553" y="1571105"/>
            <a:ext cx="76892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smtClean="0">
                <a:solidFill>
                  <a:srgbClr val="A50021"/>
                </a:solidFill>
              </a:rPr>
              <a:t>IMPRESORA Y ENCUADERNADORA PROGRESO, S.A. DE C.V.</a:t>
            </a:r>
            <a:endParaRPr lang="es-MX" sz="2400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91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88" y="370957"/>
            <a:ext cx="1993998" cy="60004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811" y="370957"/>
            <a:ext cx="1670802" cy="600046"/>
          </a:xfrm>
          <a:prstGeom prst="rect">
            <a:avLst/>
          </a:prstGeom>
        </p:spPr>
      </p:pic>
      <p:sp>
        <p:nvSpPr>
          <p:cNvPr id="4" name="Conector 3"/>
          <p:cNvSpPr/>
          <p:nvPr/>
        </p:nvSpPr>
        <p:spPr>
          <a:xfrm>
            <a:off x="1822579" y="2858278"/>
            <a:ext cx="2892490" cy="3023118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5" name="Conector 4"/>
          <p:cNvSpPr/>
          <p:nvPr/>
        </p:nvSpPr>
        <p:spPr>
          <a:xfrm>
            <a:off x="4715069" y="2858278"/>
            <a:ext cx="2892490" cy="3023118"/>
          </a:xfrm>
          <a:prstGeom prst="flowChartConnector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rgbClr val="C00000"/>
              </a:solidFill>
            </a:endParaRPr>
          </a:p>
        </p:txBody>
      </p:sp>
      <p:sp>
        <p:nvSpPr>
          <p:cNvPr id="6" name="Conector 5"/>
          <p:cNvSpPr/>
          <p:nvPr/>
        </p:nvSpPr>
        <p:spPr>
          <a:xfrm>
            <a:off x="7607559" y="2861389"/>
            <a:ext cx="2892490" cy="3023118"/>
          </a:xfrm>
          <a:prstGeom prst="flowChartConnector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sp>
        <p:nvSpPr>
          <p:cNvPr id="12" name="Flecha curvada hacia abajo 11"/>
          <p:cNvSpPr/>
          <p:nvPr/>
        </p:nvSpPr>
        <p:spPr>
          <a:xfrm>
            <a:off x="6548845" y="2153816"/>
            <a:ext cx="2315237" cy="775996"/>
          </a:xfrm>
          <a:prstGeom prst="curvedDownArrow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3" name="Flecha curvada hacia arriba 12"/>
          <p:cNvSpPr/>
          <p:nvPr/>
        </p:nvSpPr>
        <p:spPr>
          <a:xfrm>
            <a:off x="3778898" y="5797420"/>
            <a:ext cx="2071396" cy="612710"/>
          </a:xfrm>
          <a:prstGeom prst="curvedUpArrow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1996921" y="3779909"/>
            <a:ext cx="2450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/>
              <a:t>Presupuesto Autorizado por la Secretaría de Hacienda y Crédito Público (SHCP)</a:t>
            </a:r>
            <a:endParaRPr lang="es-MX" sz="1600" dirty="0"/>
          </a:p>
        </p:txBody>
      </p:sp>
      <p:sp>
        <p:nvSpPr>
          <p:cNvPr id="15" name="CuadroTexto 14"/>
          <p:cNvSpPr txBox="1"/>
          <p:nvPr/>
        </p:nvSpPr>
        <p:spPr>
          <a:xfrm>
            <a:off x="4976723" y="3779909"/>
            <a:ext cx="24504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>
                <a:solidFill>
                  <a:schemeClr val="bg1"/>
                </a:solidFill>
              </a:rPr>
              <a:t>A través del Presupuesto de Egresos de la Federación 2026 (PEF)</a:t>
            </a:r>
            <a:endParaRPr lang="es-MX" sz="1600" dirty="0">
              <a:solidFill>
                <a:schemeClr val="bg1"/>
              </a:solidFill>
            </a:endParaRPr>
          </a:p>
        </p:txBody>
      </p:sp>
      <p:sp>
        <p:nvSpPr>
          <p:cNvPr id="16" name="CuadroTexto 15"/>
          <p:cNvSpPr txBox="1"/>
          <p:nvPr/>
        </p:nvSpPr>
        <p:spPr>
          <a:xfrm>
            <a:off x="7828581" y="3750906"/>
            <a:ext cx="245044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 smtClean="0"/>
              <a:t>Publicado en el Diario Oficial de la Federación (DOF) el 21 de noviembre de 2025</a:t>
            </a:r>
            <a:endParaRPr lang="es-MX" sz="1600" dirty="0"/>
          </a:p>
        </p:txBody>
      </p:sp>
    </p:spTree>
    <p:extLst>
      <p:ext uri="{BB962C8B-B14F-4D97-AF65-F5344CB8AC3E}">
        <p14:creationId xmlns:p14="http://schemas.microsoft.com/office/powerpoint/2010/main" val="344075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3150681" y="670980"/>
            <a:ext cx="589063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 smtClean="0">
                <a:solidFill>
                  <a:srgbClr val="A50021"/>
                </a:solidFill>
              </a:rPr>
              <a:t>Presupuesto Autorizado Ejercicio 2026 por Capítulo de Gasto</a:t>
            </a:r>
          </a:p>
          <a:p>
            <a:pPr algn="ctr"/>
            <a:r>
              <a:rPr lang="es-MX" sz="2000" b="1" dirty="0" smtClean="0">
                <a:solidFill>
                  <a:srgbClr val="A50021"/>
                </a:solidFill>
              </a:rPr>
              <a:t>Miles de Pesos</a:t>
            </a:r>
            <a:endParaRPr lang="es-MX" sz="2000" b="1" dirty="0">
              <a:solidFill>
                <a:srgbClr val="A50021"/>
              </a:solidFill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2895781" y="5847575"/>
            <a:ext cx="5955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b="1" i="0" u="none" strike="noStrike" baseline="0" dirty="0" smtClean="0">
                <a:solidFill>
                  <a:srgbClr val="A50021"/>
                </a:solidFill>
                <a:latin typeface="Montserrat-Bold"/>
              </a:rPr>
              <a:t>Fuente</a:t>
            </a:r>
            <a:r>
              <a:rPr lang="es-MX" i="0" u="none" strike="noStrike" baseline="0" dirty="0" smtClean="0">
                <a:solidFill>
                  <a:srgbClr val="A50021"/>
                </a:solidFill>
                <a:latin typeface="Montserrat-Bold"/>
              </a:rPr>
              <a:t>: </a:t>
            </a:r>
            <a:r>
              <a:rPr lang="es-MX" i="0" u="none" strike="noStrike" baseline="0" dirty="0" smtClean="0">
                <a:solidFill>
                  <a:srgbClr val="A50021"/>
                </a:solidFill>
                <a:latin typeface="Montserrat-Regular"/>
              </a:rPr>
              <a:t>Presupuesto de Egresos de la Federación 2026</a:t>
            </a:r>
            <a:endParaRPr lang="es-MX" dirty="0">
              <a:solidFill>
                <a:srgbClr val="A50021"/>
              </a:solidFill>
            </a:endParaRPr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288" y="370957"/>
            <a:ext cx="1993998" cy="600046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5811" y="370957"/>
            <a:ext cx="1670802" cy="600046"/>
          </a:xfrm>
          <a:prstGeom prst="rect">
            <a:avLst/>
          </a:prstGeom>
        </p:spPr>
      </p:pic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1236342431"/>
              </p:ext>
            </p:extLst>
          </p:nvPr>
        </p:nvGraphicFramePr>
        <p:xfrm>
          <a:off x="2031999" y="2017244"/>
          <a:ext cx="8128000" cy="3525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8016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áfico 13"/>
          <p:cNvGraphicFramePr/>
          <p:nvPr>
            <p:extLst>
              <p:ext uri="{D42A27DB-BD31-4B8C-83A1-F6EECF244321}">
                <p14:modId xmlns:p14="http://schemas.microsoft.com/office/powerpoint/2010/main" val="1951348767"/>
              </p:ext>
            </p:extLst>
          </p:nvPr>
        </p:nvGraphicFramePr>
        <p:xfrm>
          <a:off x="2375548" y="1158862"/>
          <a:ext cx="7765143" cy="5001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5" name="Imagen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288" y="370957"/>
            <a:ext cx="1993998" cy="600046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5811" y="370957"/>
            <a:ext cx="1670802" cy="600046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873230" y="1908575"/>
            <a:ext cx="7122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422,257.0</a:t>
            </a:r>
            <a:endParaRPr lang="es-MX" sz="1100" dirty="0">
              <a:latin typeface="Bahnschrift SemiCondensed" panose="020B0502040204020203" pitchFamily="34" charset="0"/>
            </a:endParaRPr>
          </a:p>
          <a:p>
            <a:endParaRPr lang="es-MX" sz="1100" dirty="0" smtClean="0">
              <a:latin typeface="Bahnschrift SemiCondensed" panose="020B0502040204020203" pitchFamily="34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5733661" y="1908575"/>
            <a:ext cx="72467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442,257.0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6072753" y="4144332"/>
            <a:ext cx="7091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87,345.2</a:t>
            </a:r>
            <a:endParaRPr lang="es-MX" sz="1100" dirty="0">
              <a:latin typeface="Bahnschrift SemiCondensed" panose="020B0502040204020203" pitchFamily="34" charset="0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6499082" y="2892509"/>
            <a:ext cx="6997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275,911.0</a:t>
            </a:r>
            <a:endParaRPr lang="es-MX" sz="1100" dirty="0">
              <a:latin typeface="Bahnschrift SemiCondensed" panose="020B0502040204020203" pitchFamily="34" charset="0"/>
            </a:endParaRPr>
          </a:p>
        </p:txBody>
      </p:sp>
      <p:sp>
        <p:nvSpPr>
          <p:cNvPr id="6" name="CuadroTexto 5"/>
          <p:cNvSpPr txBox="1"/>
          <p:nvPr/>
        </p:nvSpPr>
        <p:spPr>
          <a:xfrm>
            <a:off x="7198878" y="2892509"/>
            <a:ext cx="69046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275,911.0</a:t>
            </a:r>
            <a:endParaRPr lang="es-MX" sz="1100" dirty="0">
              <a:latin typeface="Bahnschrift SemiCondensed" panose="020B0502040204020203" pitchFamily="34" charset="0"/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7619001" y="4107137"/>
            <a:ext cx="7640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95,323.2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7137918" y="6447453"/>
            <a:ext cx="486124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solidFill>
                  <a:srgbClr val="A50021"/>
                </a:solidFill>
              </a:rPr>
              <a:t>F</a:t>
            </a:r>
            <a:r>
              <a:rPr lang="es-MX" sz="1100" b="1" dirty="0" smtClean="0">
                <a:solidFill>
                  <a:srgbClr val="A50021"/>
                </a:solidFill>
              </a:rPr>
              <a:t>uente</a:t>
            </a:r>
            <a:r>
              <a:rPr lang="es-MX" sz="1100" dirty="0" smtClean="0">
                <a:solidFill>
                  <a:srgbClr val="A50021"/>
                </a:solidFill>
              </a:rPr>
              <a:t>: Presupuesto de Egresos de la Federación 2026 e Información Propia.</a:t>
            </a:r>
            <a:endParaRPr lang="es-MX" sz="1100" dirty="0">
              <a:solidFill>
                <a:srgbClr val="A50021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8001038" y="4656130"/>
            <a:ext cx="670354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itchFamily="34" charset="0"/>
              </a:rPr>
              <a:t>4,000.0</a:t>
            </a:r>
            <a:endParaRPr lang="es-MX" sz="1100" dirty="0">
              <a:latin typeface="Bahnschrift SemiCondensed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8671392" y="4656130"/>
            <a:ext cx="6924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 smtClean="0">
                <a:latin typeface="Bahnschrift SemiCondensed" panose="020B0502040204020203" pitchFamily="34" charset="0"/>
              </a:rPr>
              <a:t>4000.0</a:t>
            </a:r>
            <a:endParaRPr lang="es-MX" sz="1100" dirty="0"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4074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446</TotalTime>
  <Words>137</Words>
  <Application>Microsoft Office PowerPoint</Application>
  <PresentationFormat>Panorámica</PresentationFormat>
  <Paragraphs>27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2" baseType="lpstr">
      <vt:lpstr>Arial</vt:lpstr>
      <vt:lpstr>Bahnschrift SemiBold SemiConden</vt:lpstr>
      <vt:lpstr>Bahnschrift SemiCondensed</vt:lpstr>
      <vt:lpstr>Calibri</vt:lpstr>
      <vt:lpstr>Calibri Light</vt:lpstr>
      <vt:lpstr>Montserrat-Bold</vt:lpstr>
      <vt:lpstr>Montserrat-Regular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Raúl Eduardo Hernández Ramírez</dc:creator>
  <cp:lastModifiedBy>Raúl Eduardo Hernández Ramírez</cp:lastModifiedBy>
  <cp:revision>55</cp:revision>
  <dcterms:created xsi:type="dcterms:W3CDTF">2025-03-21T18:39:16Z</dcterms:created>
  <dcterms:modified xsi:type="dcterms:W3CDTF">2026-07-23T22:37:03Z</dcterms:modified>
</cp:coreProperties>
</file>