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D869"/>
    <a:srgbClr val="A40000"/>
    <a:srgbClr val="C0404C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7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rgbClr val="A50021"/>
                </a:solidFill>
              </a:rPr>
              <a:t>Presupuesto Total Asignado 576,498.5</a:t>
            </a:r>
          </a:p>
          <a:p>
            <a:pPr>
              <a:defRPr/>
            </a:pPr>
            <a:r>
              <a:rPr lang="en-US" baseline="0" dirty="0" smtClean="0">
                <a:solidFill>
                  <a:srgbClr val="A50021"/>
                </a:solidFill>
              </a:rPr>
              <a:t>Miles de Pesos </a:t>
            </a:r>
            <a:endParaRPr lang="en-US" dirty="0">
              <a:solidFill>
                <a:srgbClr val="A5002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A5002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Hoja1!$A$2:$A$4</c:f>
              <c:strCache>
                <c:ptCount val="3"/>
                <c:pt idx="0">
                  <c:v>Capítulo 1000 Servicios Personales</c:v>
                </c:pt>
                <c:pt idx="1">
                  <c:v>Capítulo 2000 Materiales y Suministros</c:v>
                </c:pt>
                <c:pt idx="2">
                  <c:v>Capítulo 3000 Servicios Generales</c:v>
                </c:pt>
              </c:strCache>
            </c:strRef>
          </c:cat>
          <c:val>
            <c:numRef>
              <c:f>Hoja1!$B$2:$B$4</c:f>
              <c:numCache>
                <c:formatCode>#,##0.00</c:formatCode>
                <c:ptCount val="3"/>
                <c:pt idx="0">
                  <c:v>87181.1</c:v>
                </c:pt>
                <c:pt idx="1">
                  <c:v>270871.5</c:v>
                </c:pt>
                <c:pt idx="2">
                  <c:v>218445.8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A5002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srgbClr val="A50021"/>
                </a:solidFill>
              </a:rPr>
              <a:t>PRESUPUESTO AUTORIZADO,</a:t>
            </a:r>
            <a:r>
              <a:rPr lang="en-US" sz="1400" b="1" baseline="0" dirty="0" smtClean="0">
                <a:solidFill>
                  <a:srgbClr val="A50021"/>
                </a:solidFill>
              </a:rPr>
              <a:t> MODIFICADO Y EJERCIDO EN EL EJERCICIO 2024.   Miles de Pesos</a:t>
            </a:r>
            <a:endParaRPr lang="en-US" sz="1400" b="1" dirty="0">
              <a:solidFill>
                <a:srgbClr val="A5002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A5002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Aprobado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Capítulo 1000 Servicios Personales</c:v>
                </c:pt>
                <c:pt idx="1">
                  <c:v>Capítulo 2000 Materiales y Suministros</c:v>
                </c:pt>
                <c:pt idx="2">
                  <c:v>Capítulo 3000 Servicios Generales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87181.1</c:v>
                </c:pt>
                <c:pt idx="1">
                  <c:v>270871.5</c:v>
                </c:pt>
                <c:pt idx="2">
                  <c:v>218445.8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Modificado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Capítulo 1000 Servicios Personales</c:v>
                </c:pt>
                <c:pt idx="1">
                  <c:v>Capítulo 2000 Materiales y Suministros</c:v>
                </c:pt>
                <c:pt idx="2">
                  <c:v>Capítulo 3000 Servicios Generales</c:v>
                </c:pt>
              </c:strCache>
            </c:strRef>
          </c:cat>
          <c:val>
            <c:numRef>
              <c:f>Hoja1!$C$2:$C$4</c:f>
              <c:numCache>
                <c:formatCode>#,##0.0</c:formatCode>
                <c:ptCount val="3"/>
                <c:pt idx="0">
                  <c:v>102232.4</c:v>
                </c:pt>
                <c:pt idx="1">
                  <c:v>604349.1</c:v>
                </c:pt>
                <c:pt idx="2">
                  <c:v>249679.2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Ejercido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Capítulo 1000 Servicios Personales</c:v>
                </c:pt>
                <c:pt idx="1">
                  <c:v>Capítulo 2000 Materiales y Suministros</c:v>
                </c:pt>
                <c:pt idx="2">
                  <c:v>Capítulo 3000 Servicios Generales</c:v>
                </c:pt>
              </c:strCache>
            </c:strRef>
          </c:cat>
          <c:val>
            <c:numRef>
              <c:f>Hoja1!$D$2:$D$4</c:f>
              <c:numCache>
                <c:formatCode>#,##0.0</c:formatCode>
                <c:ptCount val="3"/>
                <c:pt idx="0">
                  <c:v>84245.9</c:v>
                </c:pt>
                <c:pt idx="1">
                  <c:v>636391.80000000005</c:v>
                </c:pt>
                <c:pt idx="2">
                  <c:v>295496.59999999998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042952"/>
        <c:axId val="504043736"/>
        <c:axId val="0"/>
      </c:bar3DChart>
      <c:catAx>
        <c:axId val="50404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A5002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04043736"/>
        <c:crosses val="autoZero"/>
        <c:auto val="1"/>
        <c:lblAlgn val="ctr"/>
        <c:lblOffset val="100"/>
        <c:noMultiLvlLbl val="0"/>
      </c:catAx>
      <c:valAx>
        <c:axId val="50404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04042952"/>
        <c:crosses val="autoZero"/>
        <c:crossBetween val="between"/>
      </c:valAx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40024710427098"/>
          <c:y val="0.92986474467768587"/>
          <c:w val="0.26917314980548329"/>
          <c:h val="4.2852446848841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A5002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0.53865</cdr:x>
      <cdr:y>0.51306</cdr:y>
    </cdr:from>
    <cdr:to>
      <cdr:x>0.63508</cdr:x>
      <cdr:y>0.60304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4378131" y="1808929"/>
          <a:ext cx="783771" cy="31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Condensed" panose="020B0502040204020203" pitchFamily="34" charset="0"/>
            </a:rPr>
            <a:t>270,871.5</a:t>
          </a:r>
          <a:endParaRPr lang="es-MX" sz="1100" dirty="0">
            <a:latin typeface="Bahnschrift SemiCondensed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0.51837</cdr:x>
      <cdr:y>0.29605</cdr:y>
    </cdr:from>
    <cdr:to>
      <cdr:x>0.59145</cdr:x>
      <cdr:y>0.36751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4213290" y="1043819"/>
          <a:ext cx="594049" cy="251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Condensed" panose="020B0502040204020203" pitchFamily="34" charset="0"/>
            </a:rPr>
            <a:t>87,181.1</a:t>
          </a:r>
          <a:endParaRPr lang="es-MX" sz="1100" dirty="0">
            <a:latin typeface="Bahnschrift SemiCondensed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0.34005</cdr:x>
      <cdr:y>0.3783</cdr:y>
    </cdr:from>
    <cdr:to>
      <cdr:x>0.45026</cdr:x>
      <cdr:y>0.44223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2763936" y="1333797"/>
          <a:ext cx="895738" cy="225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Condensed" panose="020B0502040204020203" pitchFamily="34" charset="0"/>
            </a:rPr>
            <a:t>218,445.8</a:t>
          </a:r>
          <a:endParaRPr lang="es-MX" sz="1100" dirty="0">
            <a:latin typeface="Bahnschrift SemiCondensed" panose="020B05020402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0.16849</cdr:x>
      <cdr:y>0.65841</cdr:y>
    </cdr:from>
    <cdr:to>
      <cdr:x>0.249</cdr:x>
      <cdr:y>0.70785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308372" y="3292841"/>
          <a:ext cx="625139" cy="247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87,181.1</a:t>
          </a:r>
          <a:endParaRPr lang="es-MX" sz="1100" dirty="0">
            <a:latin typeface="Bahnschrift SemiBold SemiConden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0.24526</cdr:x>
      <cdr:y>0.61402</cdr:y>
    </cdr:from>
    <cdr:to>
      <cdr:x>0.33311</cdr:x>
      <cdr:y>0.67055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904475" y="3070829"/>
          <a:ext cx="682179" cy="28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dirty="0" smtClean="0">
              <a:latin typeface="Bahnschrift SemiBold SemiConden" panose="020B0502040204020203" pitchFamily="34" charset="0"/>
            </a:rPr>
            <a:t>102,</a:t>
          </a:r>
          <a:r>
            <a:rPr lang="es-MX" sz="1100" dirty="0" smtClean="0">
              <a:latin typeface="Bahnschrift SemiBold SemiConden" panose="020B0502040204020203" pitchFamily="34" charset="0"/>
            </a:rPr>
            <a:t>232.4</a:t>
          </a:r>
          <a:endParaRPr lang="es-MX" sz="1100" dirty="0">
            <a:latin typeface="Bahnschrift SemiBold SemiConden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0.32711</cdr:x>
      <cdr:y>0.66914</cdr:y>
    </cdr:from>
    <cdr:to>
      <cdr:x>0.41122</cdr:x>
      <cdr:y>0.71634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2540019" y="3346484"/>
          <a:ext cx="653126" cy="23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84,245.9</a:t>
          </a:r>
          <a:endParaRPr lang="es-MX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823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4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413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314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40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53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14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428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563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923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62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162A-B3C8-4E73-8640-3A206A2640B0}" type="datetimeFigureOut">
              <a:rPr lang="es-MX" smtClean="0"/>
              <a:t>21/03/2025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5FE5-2535-4A2F-849C-B7DF58708BA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8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26" y="323685"/>
            <a:ext cx="2002827" cy="600046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987" y="204653"/>
            <a:ext cx="2002827" cy="719078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3140825" y="3500438"/>
            <a:ext cx="5910349" cy="1015663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A50021"/>
                </a:solidFill>
              </a:rPr>
              <a:t>PRESUPUESTO AUTORIZADO, MODIFICADO Y EJERCIDO POR CAPÍTULO DE GASTO ENERO DICIEMBRE EJERCICIO 2024.</a:t>
            </a:r>
            <a:endParaRPr lang="es-MX" sz="2000" b="1" dirty="0">
              <a:solidFill>
                <a:srgbClr val="A5002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301553" y="1571105"/>
            <a:ext cx="768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A50021"/>
                </a:solidFill>
              </a:rPr>
              <a:t>IMPRESORA Y ENCUADERNADORA PROGRESO, S.A. DE C.V.</a:t>
            </a:r>
            <a:endParaRPr lang="es-MX" sz="24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sp>
        <p:nvSpPr>
          <p:cNvPr id="4" name="Conector 3"/>
          <p:cNvSpPr/>
          <p:nvPr/>
        </p:nvSpPr>
        <p:spPr>
          <a:xfrm>
            <a:off x="1822579" y="2858278"/>
            <a:ext cx="2892490" cy="302311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Conector 4"/>
          <p:cNvSpPr/>
          <p:nvPr/>
        </p:nvSpPr>
        <p:spPr>
          <a:xfrm>
            <a:off x="4715069" y="2858278"/>
            <a:ext cx="2892490" cy="3023118"/>
          </a:xfrm>
          <a:prstGeom prst="flowChartConnector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6" name="Conector 5"/>
          <p:cNvSpPr/>
          <p:nvPr/>
        </p:nvSpPr>
        <p:spPr>
          <a:xfrm>
            <a:off x="7607559" y="2861389"/>
            <a:ext cx="2892490" cy="302311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Flecha curvada hacia abajo 11"/>
          <p:cNvSpPr/>
          <p:nvPr/>
        </p:nvSpPr>
        <p:spPr>
          <a:xfrm>
            <a:off x="6548845" y="2153816"/>
            <a:ext cx="2315237" cy="775996"/>
          </a:xfrm>
          <a:prstGeom prst="curvedDown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Flecha curvada hacia arriba 12"/>
          <p:cNvSpPr/>
          <p:nvPr/>
        </p:nvSpPr>
        <p:spPr>
          <a:xfrm>
            <a:off x="3778898" y="5797420"/>
            <a:ext cx="2071396" cy="612710"/>
          </a:xfrm>
          <a:prstGeom prst="curvedUp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996921" y="3779909"/>
            <a:ext cx="24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Presupuesto Autorizado por la Secretaría de Hacienda y Crédito Público (SHCP)</a:t>
            </a:r>
            <a:endParaRPr lang="es-MX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76723" y="3779909"/>
            <a:ext cx="2450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A través del Presupuesto de Egresos de la Federación 2024 (PEF)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828581" y="3750906"/>
            <a:ext cx="24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Publicado en el Diario Oficial de la Federación (DOF) el 25 de noviembre de 2023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4407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50681" y="670980"/>
            <a:ext cx="58906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A50021"/>
                </a:solidFill>
              </a:rPr>
              <a:t>Presupuesto Autorizado Ejercicio 2024 por Capítulo de Gasto</a:t>
            </a:r>
          </a:p>
          <a:p>
            <a:pPr algn="ctr"/>
            <a:r>
              <a:rPr lang="es-MX" sz="2000" b="1" dirty="0" smtClean="0">
                <a:solidFill>
                  <a:srgbClr val="A50021"/>
                </a:solidFill>
              </a:rPr>
              <a:t>Miles de Pesos</a:t>
            </a:r>
            <a:endParaRPr lang="es-MX" sz="2000" b="1" dirty="0">
              <a:solidFill>
                <a:srgbClr val="A5002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895781" y="5847575"/>
            <a:ext cx="5968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0" u="none" strike="noStrike" baseline="0" dirty="0" smtClean="0">
                <a:solidFill>
                  <a:srgbClr val="A50021"/>
                </a:solidFill>
                <a:latin typeface="Montserrat-Bold"/>
              </a:rPr>
              <a:t>Fuente</a:t>
            </a:r>
            <a:r>
              <a:rPr lang="es-MX" i="0" u="none" strike="noStrike" baseline="0" dirty="0" smtClean="0">
                <a:solidFill>
                  <a:srgbClr val="A50021"/>
                </a:solidFill>
                <a:latin typeface="Montserrat-Bold"/>
              </a:rPr>
              <a:t>: </a:t>
            </a:r>
            <a:r>
              <a:rPr lang="es-MX" i="0" u="none" strike="noStrike" baseline="0" dirty="0" smtClean="0">
                <a:solidFill>
                  <a:srgbClr val="A50021"/>
                </a:solidFill>
                <a:latin typeface="Montserrat-Regular"/>
              </a:rPr>
              <a:t>Presupuesto de Egresos de la Federación 2024</a:t>
            </a:r>
            <a:endParaRPr lang="es-MX" dirty="0">
              <a:solidFill>
                <a:srgbClr val="A5002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40325189"/>
              </p:ext>
            </p:extLst>
          </p:nvPr>
        </p:nvGraphicFramePr>
        <p:xfrm>
          <a:off x="2032000" y="2025952"/>
          <a:ext cx="8128000" cy="352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01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2977766"/>
              </p:ext>
            </p:extLst>
          </p:nvPr>
        </p:nvGraphicFramePr>
        <p:xfrm>
          <a:off x="2386562" y="1184988"/>
          <a:ext cx="7765143" cy="50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663681" y="3647406"/>
            <a:ext cx="712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270,871.5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17298" y="2154575"/>
            <a:ext cx="724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604,349.1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76662" y="2023770"/>
            <a:ext cx="7091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636,691.8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35078" y="3909016"/>
            <a:ext cx="699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218,445.8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57592" y="3778211"/>
            <a:ext cx="690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249,679.2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785807" y="3540414"/>
            <a:ext cx="7640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Bahnschrift SemiCondensed" panose="020B0502040204020203" pitchFamily="34" charset="0"/>
              </a:rPr>
              <a:t>295,496.6</a:t>
            </a:r>
            <a:endParaRPr lang="es-MX" sz="1100" dirty="0">
              <a:latin typeface="Bahnschrift SemiCondensed" panose="020B05020402040202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137918" y="6447453"/>
            <a:ext cx="4861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A50021"/>
                </a:solidFill>
              </a:rPr>
              <a:t>F</a:t>
            </a:r>
            <a:r>
              <a:rPr lang="es-MX" sz="1100" b="1" dirty="0" smtClean="0">
                <a:solidFill>
                  <a:srgbClr val="A50021"/>
                </a:solidFill>
              </a:rPr>
              <a:t>uente</a:t>
            </a:r>
            <a:r>
              <a:rPr lang="es-MX" sz="1100" dirty="0" smtClean="0">
                <a:solidFill>
                  <a:srgbClr val="A50021"/>
                </a:solidFill>
              </a:rPr>
              <a:t>: Presupuesto de Egresos de la Federación 2024 e Información Propia.</a:t>
            </a:r>
            <a:endParaRPr lang="es-MX" sz="11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134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Bahnschrift SemiBold SemiConden</vt:lpstr>
      <vt:lpstr>Bahnschrift SemiCondensed</vt:lpstr>
      <vt:lpstr>Calibri</vt:lpstr>
      <vt:lpstr>Calibri Light</vt:lpstr>
      <vt:lpstr>Montserrat-Bold</vt:lpstr>
      <vt:lpstr>Montserrat-Regular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Eduardo Hernández Ramírez</dc:creator>
  <cp:lastModifiedBy>Raúl Eduardo Hernández Ramírez</cp:lastModifiedBy>
  <cp:revision>24</cp:revision>
  <dcterms:created xsi:type="dcterms:W3CDTF">2025-03-21T18:39:16Z</dcterms:created>
  <dcterms:modified xsi:type="dcterms:W3CDTF">2025-03-21T23:17:16Z</dcterms:modified>
</cp:coreProperties>
</file>