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0000"/>
    <a:srgbClr val="A50021"/>
    <a:srgbClr val="C0404C"/>
    <a:srgbClr val="5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12" y="114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rgbClr val="A5002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 smtClean="0">
                <a:solidFill>
                  <a:srgbClr val="A50021"/>
                </a:solidFill>
              </a:rPr>
              <a:t>PRESUPUESTO AUTORIZADO,</a:t>
            </a:r>
            <a:r>
              <a:rPr lang="en-US" sz="1400" b="1" baseline="0" dirty="0" smtClean="0">
                <a:solidFill>
                  <a:srgbClr val="A50021"/>
                </a:solidFill>
              </a:rPr>
              <a:t> MODIFICADO Y EJERCIDO ENERO JUNIO DEL EJERCICIO 2026.   Miles de Pesos</a:t>
            </a:r>
            <a:endParaRPr lang="en-US" sz="1400" b="1" dirty="0">
              <a:solidFill>
                <a:srgbClr val="A5002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rgbClr val="A50021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  <a:sp3d/>
      </c:spPr>
    </c:floor>
    <c:sideWall>
      <c:thickness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Fuente: Presupuesto de Egresos de la Federación 2026 e Información Propia.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  <a:sp3d/>
          </c:spPr>
          <c:invertIfNegative val="0"/>
          <c:cat>
            <c:strRef>
              <c:f>Hoja1!$A$2:$A$4</c:f>
              <c:strCache>
                <c:ptCount val="3"/>
                <c:pt idx="0">
                  <c:v>Presupuesto Autorizado</c:v>
                </c:pt>
                <c:pt idx="1">
                  <c:v>Presupuesto Modificado</c:v>
                </c:pt>
                <c:pt idx="2">
                  <c:v>Presupuesto Ejercido</c:v>
                </c:pt>
              </c:strCache>
            </c:strRef>
          </c:cat>
          <c:val>
            <c:numRef>
              <c:f>Hoja1!$B$2:$B$4</c:f>
              <c:numCache>
                <c:formatCode>#,##0.0</c:formatCode>
                <c:ptCount val="3"/>
                <c:pt idx="0">
                  <c:v>793038</c:v>
                </c:pt>
                <c:pt idx="1">
                  <c:v>793038</c:v>
                </c:pt>
                <c:pt idx="2">
                  <c:v>219345.7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15678976"/>
        <c:axId val="415677800"/>
        <c:axId val="0"/>
      </c:bar3DChart>
      <c:catAx>
        <c:axId val="415678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A50021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15677800"/>
        <c:crosses val="autoZero"/>
        <c:auto val="1"/>
        <c:lblAlgn val="ctr"/>
        <c:lblOffset val="100"/>
        <c:noMultiLvlLbl val="0"/>
      </c:catAx>
      <c:valAx>
        <c:axId val="4156778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15678976"/>
        <c:crosses val="autoZero"/>
        <c:crossBetween val="between"/>
      </c:valAx>
      <c:spPr>
        <a:gradFill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676473311566831"/>
          <c:y val="0.91462839333472534"/>
          <c:w val="0.61413408613337839"/>
          <c:h val="6.86083687891213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A50021"/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0.26188</cdr:x>
      <cdr:y>0.13625</cdr:y>
    </cdr:from>
    <cdr:to>
      <cdr:x>0.36522</cdr:x>
      <cdr:y>0.18569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033571" y="681424"/>
          <a:ext cx="802450" cy="24725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1100" dirty="0" smtClean="0">
              <a:latin typeface="Bahnschrift SemiBold SemiConden" panose="020B0502040204020203" pitchFamily="34" charset="0"/>
            </a:rPr>
            <a:t>793,038.0</a:t>
          </a:r>
        </a:p>
        <a:p xmlns:a="http://schemas.openxmlformats.org/drawingml/2006/main">
          <a:endParaRPr lang="es-MX" sz="1100" dirty="0">
            <a:latin typeface="Bahnschrift SemiBold SemiConden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0.50543</cdr:x>
      <cdr:y>0.13575</cdr:y>
    </cdr:from>
    <cdr:to>
      <cdr:x>0.61611</cdr:x>
      <cdr:y>0.19228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3924702" y="678925"/>
          <a:ext cx="859446" cy="2827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dirty="0" smtClean="0">
              <a:latin typeface="Bahnschrift SemiBold SemiConden" panose="020B0502040204020203" pitchFamily="34" charset="0"/>
            </a:rPr>
            <a:t>793,038.0</a:t>
          </a:r>
        </a:p>
        <a:p xmlns:a="http://schemas.openxmlformats.org/drawingml/2006/main">
          <a:endParaRPr lang="es-MX" sz="1100" dirty="0">
            <a:latin typeface="Bahnschrift SemiBold SemiConden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0.75743</cdr:x>
      <cdr:y>0.58072</cdr:y>
    </cdr:from>
    <cdr:to>
      <cdr:x>0.86677</cdr:x>
      <cdr:y>0.62792</cdr:y>
    </cdr:to>
    <cdr:sp macro="" textlink="">
      <cdr:nvSpPr>
        <cdr:cNvPr id="4" name="CuadroTexto 3"/>
        <cdr:cNvSpPr txBox="1"/>
      </cdr:nvSpPr>
      <cdr:spPr>
        <a:xfrm xmlns:a="http://schemas.openxmlformats.org/drawingml/2006/main">
          <a:off x="5881545" y="2904289"/>
          <a:ext cx="849041" cy="2360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dirty="0" smtClean="0">
              <a:latin typeface="Bahnschrift SemiBold SemiConden" panose="020B0502040204020203" pitchFamily="34" charset="0"/>
            </a:rPr>
            <a:t>219</a:t>
          </a:r>
          <a:r>
            <a:rPr lang="es-MX" sz="1100" dirty="0" smtClean="0">
              <a:latin typeface="Bahnschrift SemiBold SemiConden" panose="020B0502040204020203" pitchFamily="34" charset="0"/>
            </a:rPr>
            <a:t>,345.7</a:t>
          </a:r>
        </a:p>
        <a:p xmlns:a="http://schemas.openxmlformats.org/drawingml/2006/main">
          <a:endParaRPr lang="es-MX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2823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469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6413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6314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40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5356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1462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4286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7563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5923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2627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7162A-B3C8-4E73-8640-3A206A2640B0}" type="datetimeFigureOut">
              <a:rPr lang="es-MX" smtClean="0"/>
              <a:t>23/07/2026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5FE5-2535-4A2F-849C-B7DF58708BA2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4890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26" y="323685"/>
            <a:ext cx="2002827" cy="600046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26" y="5467118"/>
            <a:ext cx="2002827" cy="719078"/>
          </a:xfrm>
          <a:prstGeom prst="rect">
            <a:avLst/>
          </a:prstGeom>
        </p:spPr>
      </p:pic>
      <p:cxnSp>
        <p:nvCxnSpPr>
          <p:cNvPr id="13" name="Conector recto 12"/>
          <p:cNvCxnSpPr/>
          <p:nvPr/>
        </p:nvCxnSpPr>
        <p:spPr>
          <a:xfrm>
            <a:off x="4198776" y="797353"/>
            <a:ext cx="0" cy="5556794"/>
          </a:xfrm>
          <a:prstGeom prst="line">
            <a:avLst/>
          </a:prstGeom>
          <a:ln w="76200">
            <a:solidFill>
              <a:srgbClr val="A500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/>
          <p:cNvSpPr txBox="1"/>
          <p:nvPr/>
        </p:nvSpPr>
        <p:spPr>
          <a:xfrm>
            <a:off x="6291943" y="4180114"/>
            <a:ext cx="5178490" cy="707886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rgbClr val="A50021"/>
                </a:solidFill>
              </a:rPr>
              <a:t>PRESUPUESTO AUTORIZADO MODIFICADO Y EJERCIDO ENERO JUNIO EJERCICIO 2026.</a:t>
            </a:r>
            <a:endParaRPr lang="es-MX" sz="2000" b="1" dirty="0">
              <a:solidFill>
                <a:srgbClr val="A50021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6096000" y="753160"/>
            <a:ext cx="5763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rgbClr val="A50021"/>
                </a:solidFill>
              </a:rPr>
              <a:t>IMPRESORA Y ENCUADERNADORA PROGRESO, S.A. DE C.V.</a:t>
            </a:r>
            <a:endParaRPr lang="es-MX" sz="28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91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88" y="370957"/>
            <a:ext cx="1993998" cy="6000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811" y="370957"/>
            <a:ext cx="1670802" cy="600046"/>
          </a:xfrm>
          <a:prstGeom prst="rect">
            <a:avLst/>
          </a:prstGeom>
        </p:spPr>
      </p:pic>
      <p:sp>
        <p:nvSpPr>
          <p:cNvPr id="4" name="Conector 3"/>
          <p:cNvSpPr/>
          <p:nvPr/>
        </p:nvSpPr>
        <p:spPr>
          <a:xfrm>
            <a:off x="1822579" y="2858278"/>
            <a:ext cx="2892490" cy="3023118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" name="Conector 4"/>
          <p:cNvSpPr/>
          <p:nvPr/>
        </p:nvSpPr>
        <p:spPr>
          <a:xfrm>
            <a:off x="4715069" y="2858278"/>
            <a:ext cx="2892490" cy="3023118"/>
          </a:xfrm>
          <a:prstGeom prst="flowChartConnector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rgbClr val="C00000"/>
              </a:solidFill>
            </a:endParaRPr>
          </a:p>
        </p:txBody>
      </p:sp>
      <p:sp>
        <p:nvSpPr>
          <p:cNvPr id="6" name="Conector 5"/>
          <p:cNvSpPr/>
          <p:nvPr/>
        </p:nvSpPr>
        <p:spPr>
          <a:xfrm>
            <a:off x="7607559" y="2861389"/>
            <a:ext cx="2892490" cy="3023118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Flecha curvada hacia abajo 11"/>
          <p:cNvSpPr/>
          <p:nvPr/>
        </p:nvSpPr>
        <p:spPr>
          <a:xfrm>
            <a:off x="6548845" y="2153816"/>
            <a:ext cx="2315237" cy="775996"/>
          </a:xfrm>
          <a:prstGeom prst="curvedDownArrow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3" name="Flecha curvada hacia arriba 12"/>
          <p:cNvSpPr/>
          <p:nvPr/>
        </p:nvSpPr>
        <p:spPr>
          <a:xfrm>
            <a:off x="3778898" y="5797420"/>
            <a:ext cx="2071396" cy="612710"/>
          </a:xfrm>
          <a:prstGeom prst="curvedUpArrow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996921" y="3779909"/>
            <a:ext cx="2450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/>
              <a:t>Presupuesto Autorizado por la Secretaría de Hacienda y Crédito Público (SHCP)</a:t>
            </a:r>
            <a:endParaRPr lang="es-MX" sz="1600" dirty="0"/>
          </a:p>
        </p:txBody>
      </p:sp>
      <p:sp>
        <p:nvSpPr>
          <p:cNvPr id="15" name="CuadroTexto 14"/>
          <p:cNvSpPr txBox="1"/>
          <p:nvPr/>
        </p:nvSpPr>
        <p:spPr>
          <a:xfrm>
            <a:off x="4976723" y="3779909"/>
            <a:ext cx="2450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>
                <a:solidFill>
                  <a:schemeClr val="bg1"/>
                </a:solidFill>
              </a:rPr>
              <a:t>A través del Presupuesto de Egresos de la Federación 2026 (PEF)</a:t>
            </a:r>
            <a:endParaRPr lang="es-MX" sz="1600" dirty="0">
              <a:solidFill>
                <a:schemeClr val="bg1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828581" y="3750906"/>
            <a:ext cx="2450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/>
              <a:t>Publicado en el Diario Oficial de la Federación (DOF) el 21 de noviembre de 2025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344075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2603241" y="2071396"/>
            <a:ext cx="6260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rgbClr val="A50021"/>
                </a:solidFill>
              </a:rPr>
              <a:t>Presupuesto Autorizado Ejercicio 2026</a:t>
            </a:r>
            <a:endParaRPr lang="es-MX" sz="2800" b="1" dirty="0">
              <a:solidFill>
                <a:srgbClr val="A5002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895781" y="5847575"/>
            <a:ext cx="5955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i="0" u="none" strike="noStrike" baseline="0" dirty="0" smtClean="0">
                <a:solidFill>
                  <a:srgbClr val="A50021"/>
                </a:solidFill>
                <a:latin typeface="Montserrat-Bold"/>
              </a:rPr>
              <a:t>Fuente</a:t>
            </a:r>
            <a:r>
              <a:rPr lang="es-MX" i="0" u="none" strike="noStrike" baseline="0" dirty="0" smtClean="0">
                <a:solidFill>
                  <a:srgbClr val="A50021"/>
                </a:solidFill>
                <a:latin typeface="Montserrat-Bold"/>
              </a:rPr>
              <a:t>: </a:t>
            </a:r>
            <a:r>
              <a:rPr lang="es-MX" i="0" u="none" strike="noStrike" baseline="0" dirty="0" smtClean="0">
                <a:solidFill>
                  <a:srgbClr val="A50021"/>
                </a:solidFill>
                <a:latin typeface="Montserrat-Regular"/>
              </a:rPr>
              <a:t>Presupuesto de Egresos de la Federación 2026</a:t>
            </a:r>
            <a:endParaRPr lang="es-MX" dirty="0">
              <a:solidFill>
                <a:srgbClr val="A50021"/>
              </a:solidFill>
            </a:endParaRPr>
          </a:p>
        </p:txBody>
      </p:sp>
      <p:sp>
        <p:nvSpPr>
          <p:cNvPr id="17" name="Anillo 16"/>
          <p:cNvSpPr/>
          <p:nvPr/>
        </p:nvSpPr>
        <p:spPr>
          <a:xfrm>
            <a:off x="4887686" y="2866061"/>
            <a:ext cx="2416628" cy="2710069"/>
          </a:xfrm>
          <a:prstGeom prst="donut">
            <a:avLst/>
          </a:prstGeom>
          <a:gradFill>
            <a:gsLst>
              <a:gs pos="54855">
                <a:srgbClr val="B19CB7"/>
              </a:gs>
              <a:gs pos="0">
                <a:srgbClr val="A50021"/>
              </a:gs>
              <a:gs pos="74000">
                <a:schemeClr val="accent1">
                  <a:lumMod val="45000"/>
                  <a:lumOff val="55000"/>
                </a:schemeClr>
              </a:gs>
              <a:gs pos="26555">
                <a:srgbClr val="AB4B6A"/>
              </a:gs>
              <a:gs pos="39812">
                <a:srgbClr val="AE718E"/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4">
                    <a:lumMod val="20000"/>
                    <a:lumOff val="80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5502000" y="4604655"/>
            <a:ext cx="1188000" cy="550507"/>
          </a:xfrm>
          <a:prstGeom prst="rect">
            <a:avLst/>
          </a:prstGeom>
          <a:noFill/>
        </p:spPr>
        <p:txBody>
          <a:bodyPr wrap="square" rtlCol="0">
            <a:prstTxWarp prst="textArchDown">
              <a:avLst>
                <a:gd name="adj" fmla="val 110075"/>
              </a:avLst>
            </a:prstTxWarp>
            <a:spAutoFit/>
          </a:bodyPr>
          <a:lstStyle/>
          <a:p>
            <a:r>
              <a:rPr lang="es-MX" dirty="0" smtClean="0">
                <a:solidFill>
                  <a:srgbClr val="A50021"/>
                </a:solidFill>
              </a:rPr>
              <a:t>Presupuesto Total Asignado</a:t>
            </a:r>
            <a:endParaRPr lang="es-MX" dirty="0">
              <a:solidFill>
                <a:srgbClr val="A50021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5304000" y="3208933"/>
            <a:ext cx="1584000" cy="126000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r>
              <a:rPr lang="es-MX" dirty="0" smtClean="0">
                <a:solidFill>
                  <a:schemeClr val="bg1"/>
                </a:solidFill>
              </a:rPr>
              <a:t>793,038 Miles de Pesos</a:t>
            </a:r>
            <a:endParaRPr lang="es-MX" dirty="0">
              <a:solidFill>
                <a:schemeClr val="bg1"/>
              </a:solidFill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88" y="370957"/>
            <a:ext cx="1993998" cy="600046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811" y="370957"/>
            <a:ext cx="1670802" cy="60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16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2807039872"/>
              </p:ext>
            </p:extLst>
          </p:nvPr>
        </p:nvGraphicFramePr>
        <p:xfrm>
          <a:off x="2386562" y="1184988"/>
          <a:ext cx="7765143" cy="50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88" y="370957"/>
            <a:ext cx="1993998" cy="60004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5811" y="370957"/>
            <a:ext cx="1670802" cy="60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07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101</Words>
  <Application>Microsoft Office PowerPoint</Application>
  <PresentationFormat>Panorámica</PresentationFormat>
  <Paragraphs>13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1" baseType="lpstr">
      <vt:lpstr>Arial</vt:lpstr>
      <vt:lpstr>Bahnschrift SemiBold SemiConden</vt:lpstr>
      <vt:lpstr>Calibri</vt:lpstr>
      <vt:lpstr>Calibri Light</vt:lpstr>
      <vt:lpstr>Montserrat-Bold</vt:lpstr>
      <vt:lpstr>Montserrat-Regular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Raúl Eduardo Hernández Ramírez</dc:creator>
  <cp:lastModifiedBy>Raúl Eduardo Hernández Ramírez</cp:lastModifiedBy>
  <cp:revision>37</cp:revision>
  <dcterms:created xsi:type="dcterms:W3CDTF">2025-03-21T18:39:16Z</dcterms:created>
  <dcterms:modified xsi:type="dcterms:W3CDTF">2026-07-23T22:32:51Z</dcterms:modified>
</cp:coreProperties>
</file>