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A40000"/>
    <a:srgbClr val="C0404C"/>
    <a:srgbClr val="5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38" y="378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 smtClean="0">
                <a:solidFill>
                  <a:srgbClr val="A50021"/>
                </a:solidFill>
              </a:rPr>
              <a:t>PRESUPUESTO AUTORIZADO,</a:t>
            </a:r>
            <a:r>
              <a:rPr lang="en-US" sz="1400" b="1" baseline="0" dirty="0" smtClean="0">
                <a:solidFill>
                  <a:srgbClr val="A50021"/>
                </a:solidFill>
              </a:rPr>
              <a:t> MODIFICADO Y EJERCIDO EN EL EJERCICIO 2024.   Miles de Pesos</a:t>
            </a:r>
            <a:endParaRPr lang="en-US" sz="1400" b="1" dirty="0">
              <a:solidFill>
                <a:srgbClr val="A5002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4">
            <a:lumMod val="20000"/>
            <a:lumOff val="80000"/>
          </a:schemeClr>
        </a:solidFill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Fuente: Presupuesto de Egresos de la Federación 2024 e Información Propia.</c:v>
                </c:pt>
              </c:strCache>
            </c:strRef>
          </c:tx>
          <c:spPr>
            <a:solidFill>
              <a:srgbClr val="A50021"/>
            </a:solidFill>
            <a:ln>
              <a:noFill/>
            </a:ln>
            <a:effectLst/>
            <a:sp3d/>
          </c:spPr>
          <c:invertIfNegative val="0"/>
          <c:cat>
            <c:strRef>
              <c:f>Hoja1!$A$2:$A$4</c:f>
              <c:strCache>
                <c:ptCount val="3"/>
                <c:pt idx="0">
                  <c:v>Presupuesto Autorizado</c:v>
                </c:pt>
                <c:pt idx="1">
                  <c:v>Presupuesto Modificado</c:v>
                </c:pt>
                <c:pt idx="2">
                  <c:v>Presupuesto Ejercido</c:v>
                </c:pt>
              </c:strCache>
            </c:strRef>
          </c:cat>
          <c:val>
            <c:numRef>
              <c:f>Hoja1!$B$2:$B$4</c:f>
              <c:numCache>
                <c:formatCode>#,##0.0</c:formatCode>
                <c:ptCount val="3"/>
                <c:pt idx="0">
                  <c:v>576498.5</c:v>
                </c:pt>
                <c:pt idx="1">
                  <c:v>956260.7</c:v>
                </c:pt>
                <c:pt idx="2">
                  <c:v>1016134.3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0352384"/>
        <c:axId val="630353560"/>
        <c:axId val="0"/>
      </c:bar3DChart>
      <c:catAx>
        <c:axId val="630352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A50021"/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630353560"/>
        <c:crosses val="autoZero"/>
        <c:auto val="1"/>
        <c:lblAlgn val="ctr"/>
        <c:lblOffset val="100"/>
        <c:noMultiLvlLbl val="0"/>
      </c:catAx>
      <c:valAx>
        <c:axId val="630353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630352384"/>
        <c:crosses val="autoZero"/>
        <c:crossBetween val="between"/>
      </c:valAx>
      <c:spPr>
        <a:gradFill>
          <a:gsLst>
            <a:gs pos="0">
              <a:schemeClr val="accent4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76473311566831"/>
          <c:y val="0.91462839333472534"/>
          <c:w val="0.61413408613337839"/>
          <c:h val="6.86083687891213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A50021"/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0.28625</cdr:x>
      <cdr:y>0.43826</cdr:y>
    </cdr:from>
    <cdr:to>
      <cdr:x>0.38959</cdr:x>
      <cdr:y>0.4877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2222760" y="2191819"/>
          <a:ext cx="802432" cy="2472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576,498.5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0.51562</cdr:x>
      <cdr:y>0.24648</cdr:y>
    </cdr:from>
    <cdr:to>
      <cdr:x>0.6263</cdr:x>
      <cdr:y>0.30301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4003869" y="1232700"/>
          <a:ext cx="859454" cy="2827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956,260.7</a:t>
          </a:r>
          <a:endParaRPr lang="es-MX" sz="1100" dirty="0">
            <a:latin typeface="Bahnschrift SemiBold SemiConden" panose="020B0502040204020203" pitchFamily="34" charset="0"/>
          </a:endParaRPr>
        </a:p>
      </cdr:txBody>
    </cdr:sp>
  </cdr:relSizeAnchor>
  <cdr:relSizeAnchor xmlns:cdr="http://schemas.openxmlformats.org/drawingml/2006/chartDrawing">
    <cdr:from>
      <cdr:x>0.76569</cdr:x>
      <cdr:y>0.21018</cdr:y>
    </cdr:from>
    <cdr:to>
      <cdr:x>0.87503</cdr:x>
      <cdr:y>0.25738</cdr:y>
    </cdr:to>
    <cdr:sp macro="" textlink="">
      <cdr:nvSpPr>
        <cdr:cNvPr id="4" name="CuadroTexto 3"/>
        <cdr:cNvSpPr txBox="1"/>
      </cdr:nvSpPr>
      <cdr:spPr>
        <a:xfrm xmlns:a="http://schemas.openxmlformats.org/drawingml/2006/main">
          <a:off x="5945674" y="1051177"/>
          <a:ext cx="849086" cy="236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1100" dirty="0" smtClean="0">
              <a:latin typeface="Bahnschrift SemiBold SemiConden" panose="020B0502040204020203" pitchFamily="34" charset="0"/>
            </a:rPr>
            <a:t>1,016,134.</a:t>
          </a:r>
          <a:r>
            <a:rPr lang="es-MX" sz="1100" dirty="0" smtClean="0"/>
            <a:t>3</a:t>
          </a:r>
          <a:endParaRPr lang="es-MX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823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690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13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314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40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35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14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28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5631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923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27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162A-B3C8-4E73-8640-3A206A2640B0}" type="datetimeFigureOut">
              <a:rPr lang="es-MX" smtClean="0"/>
              <a:t>21/03/2025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5FE5-2535-4A2F-849C-B7DF58708B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90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26" y="323685"/>
            <a:ext cx="2002827" cy="600046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26" y="5467118"/>
            <a:ext cx="2002827" cy="719078"/>
          </a:xfrm>
          <a:prstGeom prst="rect">
            <a:avLst/>
          </a:prstGeom>
        </p:spPr>
      </p:pic>
      <p:cxnSp>
        <p:nvCxnSpPr>
          <p:cNvPr id="13" name="Conector recto 12"/>
          <p:cNvCxnSpPr/>
          <p:nvPr/>
        </p:nvCxnSpPr>
        <p:spPr>
          <a:xfrm>
            <a:off x="4198776" y="797353"/>
            <a:ext cx="0" cy="5556794"/>
          </a:xfrm>
          <a:prstGeom prst="line">
            <a:avLst/>
          </a:prstGeom>
          <a:ln w="76200">
            <a:solidFill>
              <a:srgbClr val="A500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6291943" y="4180114"/>
            <a:ext cx="5178490" cy="707886"/>
          </a:xfrm>
          <a:prstGeom prst="rect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A50021"/>
                </a:solidFill>
              </a:rPr>
              <a:t>PRESUPUESTO AUTORIZADO MODIFICADO Y EJERCIDO ENERO DICIEMBRE EJERCICIO 2024.</a:t>
            </a:r>
            <a:endParaRPr lang="es-MX" sz="2000" b="1" dirty="0">
              <a:solidFill>
                <a:srgbClr val="A5002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096000" y="753160"/>
            <a:ext cx="57632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A50021"/>
                </a:solidFill>
              </a:rPr>
              <a:t>IMPRESORA Y ENCUADERNADORA PROGRESO, S.A. DE C.V.</a:t>
            </a:r>
            <a:endParaRPr lang="es-MX" sz="2800" b="1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9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  <p:sp>
        <p:nvSpPr>
          <p:cNvPr id="4" name="Conector 3"/>
          <p:cNvSpPr/>
          <p:nvPr/>
        </p:nvSpPr>
        <p:spPr>
          <a:xfrm>
            <a:off x="1822579" y="2858278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onector 4"/>
          <p:cNvSpPr/>
          <p:nvPr/>
        </p:nvSpPr>
        <p:spPr>
          <a:xfrm>
            <a:off x="4715069" y="2858278"/>
            <a:ext cx="2892490" cy="3023118"/>
          </a:xfrm>
          <a:prstGeom prst="flowChartConnector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C00000"/>
              </a:solidFill>
            </a:endParaRPr>
          </a:p>
        </p:txBody>
      </p:sp>
      <p:sp>
        <p:nvSpPr>
          <p:cNvPr id="6" name="Conector 5"/>
          <p:cNvSpPr/>
          <p:nvPr/>
        </p:nvSpPr>
        <p:spPr>
          <a:xfrm>
            <a:off x="7607559" y="2861389"/>
            <a:ext cx="2892490" cy="3023118"/>
          </a:xfrm>
          <a:prstGeom prst="flowChartConnector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curvada hacia abajo 11"/>
          <p:cNvSpPr/>
          <p:nvPr/>
        </p:nvSpPr>
        <p:spPr>
          <a:xfrm>
            <a:off x="6548845" y="2153816"/>
            <a:ext cx="2315237" cy="775996"/>
          </a:xfrm>
          <a:prstGeom prst="curvedDown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Flecha curvada hacia arriba 12"/>
          <p:cNvSpPr/>
          <p:nvPr/>
        </p:nvSpPr>
        <p:spPr>
          <a:xfrm>
            <a:off x="3778898" y="5797420"/>
            <a:ext cx="2071396" cy="612710"/>
          </a:xfrm>
          <a:prstGeom prst="curvedUpArrow">
            <a:avLst/>
          </a:prstGeom>
          <a:solidFill>
            <a:srgbClr val="A500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996921" y="3779909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Presupuesto Autorizado por la Secretaría de Hacienda y Crédito Público (SHCP)</a:t>
            </a:r>
            <a:endParaRPr lang="es-MX" sz="16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4976723" y="3779909"/>
            <a:ext cx="2450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>
                <a:solidFill>
                  <a:schemeClr val="bg1"/>
                </a:solidFill>
              </a:rPr>
              <a:t>A través del Presupuesto de Egresos de la Federación 2024 (PEF)</a:t>
            </a:r>
            <a:endParaRPr lang="es-MX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7828581" y="3750906"/>
            <a:ext cx="24504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dirty="0" smtClean="0"/>
              <a:t>Publicado en el Diario Oficial de la Federación (DOF) el 25 de noviembre de 2023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34407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603241" y="2071396"/>
            <a:ext cx="62608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srgbClr val="A50021"/>
                </a:solidFill>
              </a:rPr>
              <a:t>Presupuesto Autorizado Ejercicio 2024</a:t>
            </a:r>
            <a:endParaRPr lang="es-MX" sz="2800" b="1" dirty="0">
              <a:solidFill>
                <a:srgbClr val="A50021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2895781" y="5847575"/>
            <a:ext cx="59683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i="0" u="none" strike="noStrike" baseline="0" dirty="0" smtClean="0">
                <a:solidFill>
                  <a:srgbClr val="A50021"/>
                </a:solidFill>
                <a:latin typeface="Montserrat-Bold"/>
              </a:rPr>
              <a:t>Fuente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Bold"/>
              </a:rPr>
              <a:t>: </a:t>
            </a:r>
            <a:r>
              <a:rPr lang="es-MX" i="0" u="none" strike="noStrike" baseline="0" dirty="0" smtClean="0">
                <a:solidFill>
                  <a:srgbClr val="A50021"/>
                </a:solidFill>
                <a:latin typeface="Montserrat-Regular"/>
              </a:rPr>
              <a:t>Presupuesto de Egresos de la Federación 2024</a:t>
            </a:r>
            <a:endParaRPr lang="es-MX" dirty="0">
              <a:solidFill>
                <a:srgbClr val="A50021"/>
              </a:solidFill>
            </a:endParaRPr>
          </a:p>
        </p:txBody>
      </p:sp>
      <p:sp>
        <p:nvSpPr>
          <p:cNvPr id="17" name="Anillo 16"/>
          <p:cNvSpPr/>
          <p:nvPr/>
        </p:nvSpPr>
        <p:spPr>
          <a:xfrm>
            <a:off x="4887686" y="2866061"/>
            <a:ext cx="2416628" cy="2710069"/>
          </a:xfrm>
          <a:prstGeom prst="donut">
            <a:avLst/>
          </a:prstGeom>
          <a:gradFill>
            <a:gsLst>
              <a:gs pos="54855">
                <a:srgbClr val="B19CB7"/>
              </a:gs>
              <a:gs pos="0">
                <a:srgbClr val="A50021"/>
              </a:gs>
              <a:gs pos="74000">
                <a:schemeClr val="accent1">
                  <a:lumMod val="45000"/>
                  <a:lumOff val="55000"/>
                </a:schemeClr>
              </a:gs>
              <a:gs pos="26555">
                <a:srgbClr val="AB4B6A"/>
              </a:gs>
              <a:gs pos="39812">
                <a:srgbClr val="AE718E"/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gradFill>
              <a:gsLst>
                <a:gs pos="0">
                  <a:schemeClr val="accent4">
                    <a:lumMod val="20000"/>
                    <a:lumOff val="8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5502000" y="4604655"/>
            <a:ext cx="1188000" cy="550507"/>
          </a:xfrm>
          <a:prstGeom prst="rect">
            <a:avLst/>
          </a:prstGeom>
          <a:noFill/>
        </p:spPr>
        <p:txBody>
          <a:bodyPr wrap="square" rtlCol="0">
            <a:prstTxWarp prst="textArchDown">
              <a:avLst>
                <a:gd name="adj" fmla="val 110075"/>
              </a:avLst>
            </a:prstTxWarp>
            <a:spAutoFit/>
          </a:bodyPr>
          <a:lstStyle/>
          <a:p>
            <a:r>
              <a:rPr lang="es-MX" dirty="0" smtClean="0">
                <a:solidFill>
                  <a:srgbClr val="A50021"/>
                </a:solidFill>
              </a:rPr>
              <a:t>Presupuesto Total Asignado</a:t>
            </a:r>
            <a:endParaRPr lang="es-MX" dirty="0">
              <a:solidFill>
                <a:srgbClr val="A50021"/>
              </a:solidFill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5304000" y="3208933"/>
            <a:ext cx="1584000" cy="126000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576,498 Miles de Pesos</a:t>
            </a:r>
            <a:endParaRPr lang="es-MX" dirty="0">
              <a:solidFill>
                <a:schemeClr val="bg1"/>
              </a:solidFill>
            </a:endParaRPr>
          </a:p>
        </p:txBody>
      </p:sp>
      <p:pic>
        <p:nvPicPr>
          <p:cNvPr id="20" name="Imagen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21" name="Imagen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1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3019333152"/>
              </p:ext>
            </p:extLst>
          </p:nvPr>
        </p:nvGraphicFramePr>
        <p:xfrm>
          <a:off x="2386562" y="1184988"/>
          <a:ext cx="7765143" cy="5001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5" name="Imagen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288" y="370957"/>
            <a:ext cx="1993998" cy="600046"/>
          </a:xfrm>
          <a:prstGeom prst="rect">
            <a:avLst/>
          </a:prstGeom>
        </p:spPr>
      </p:pic>
      <p:pic>
        <p:nvPicPr>
          <p:cNvPr id="16" name="Imagen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811" y="370957"/>
            <a:ext cx="1670802" cy="60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07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100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Bahnschrift SemiBold SemiConden</vt:lpstr>
      <vt:lpstr>Calibri</vt:lpstr>
      <vt:lpstr>Calibri Light</vt:lpstr>
      <vt:lpstr>Montserrat-Bold</vt:lpstr>
      <vt:lpstr>Montserrat-Regular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Raúl Eduardo Hernández Ramírez</dc:creator>
  <cp:lastModifiedBy>Raúl Eduardo Hernández Ramírez</cp:lastModifiedBy>
  <cp:revision>19</cp:revision>
  <dcterms:created xsi:type="dcterms:W3CDTF">2025-03-21T18:39:16Z</dcterms:created>
  <dcterms:modified xsi:type="dcterms:W3CDTF">2025-03-21T23:18:06Z</dcterms:modified>
</cp:coreProperties>
</file>